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69"/>
  </p:notesMasterIdLst>
  <p:handoutMasterIdLst>
    <p:handoutMasterId r:id="rId70"/>
  </p:handoutMasterIdLst>
  <p:sldIdLst>
    <p:sldId id="256" r:id="rId3"/>
    <p:sldId id="321" r:id="rId4"/>
    <p:sldId id="324" r:id="rId5"/>
    <p:sldId id="325" r:id="rId6"/>
    <p:sldId id="323" r:id="rId7"/>
    <p:sldId id="386" r:id="rId8"/>
    <p:sldId id="304" r:id="rId9"/>
    <p:sldId id="381" r:id="rId10"/>
    <p:sldId id="285" r:id="rId11"/>
    <p:sldId id="374" r:id="rId12"/>
    <p:sldId id="377" r:id="rId13"/>
    <p:sldId id="376" r:id="rId14"/>
    <p:sldId id="326" r:id="rId15"/>
    <p:sldId id="330" r:id="rId16"/>
    <p:sldId id="329" r:id="rId17"/>
    <p:sldId id="331" r:id="rId18"/>
    <p:sldId id="387" r:id="rId19"/>
    <p:sldId id="332" r:id="rId20"/>
    <p:sldId id="341" r:id="rId21"/>
    <p:sldId id="334" r:id="rId22"/>
    <p:sldId id="346" r:id="rId23"/>
    <p:sldId id="337" r:id="rId24"/>
    <p:sldId id="345" r:id="rId25"/>
    <p:sldId id="347" r:id="rId26"/>
    <p:sldId id="342" r:id="rId27"/>
    <p:sldId id="344" r:id="rId28"/>
    <p:sldId id="348" r:id="rId29"/>
    <p:sldId id="349" r:id="rId30"/>
    <p:sldId id="350" r:id="rId31"/>
    <p:sldId id="336" r:id="rId32"/>
    <p:sldId id="388" r:id="rId33"/>
    <p:sldId id="338" r:id="rId34"/>
    <p:sldId id="353" r:id="rId35"/>
    <p:sldId id="354" r:id="rId36"/>
    <p:sldId id="339" r:id="rId37"/>
    <p:sldId id="340" r:id="rId38"/>
    <p:sldId id="355" r:id="rId39"/>
    <p:sldId id="357" r:id="rId40"/>
    <p:sldId id="360" r:id="rId41"/>
    <p:sldId id="358" r:id="rId42"/>
    <p:sldId id="384" r:id="rId43"/>
    <p:sldId id="359" r:id="rId44"/>
    <p:sldId id="361" r:id="rId45"/>
    <p:sldId id="362" r:id="rId46"/>
    <p:sldId id="335" r:id="rId47"/>
    <p:sldId id="364" r:id="rId48"/>
    <p:sldId id="365" r:id="rId49"/>
    <p:sldId id="367" r:id="rId50"/>
    <p:sldId id="366" r:id="rId51"/>
    <p:sldId id="315" r:id="rId52"/>
    <p:sldId id="369" r:id="rId53"/>
    <p:sldId id="370" r:id="rId54"/>
    <p:sldId id="371" r:id="rId55"/>
    <p:sldId id="372" r:id="rId56"/>
    <p:sldId id="373" r:id="rId57"/>
    <p:sldId id="328" r:id="rId58"/>
    <p:sldId id="363" r:id="rId59"/>
    <p:sldId id="316" r:id="rId60"/>
    <p:sldId id="380" r:id="rId61"/>
    <p:sldId id="385" r:id="rId62"/>
    <p:sldId id="311" r:id="rId63"/>
    <p:sldId id="317" r:id="rId64"/>
    <p:sldId id="318" r:id="rId65"/>
    <p:sldId id="378" r:id="rId66"/>
    <p:sldId id="379" r:id="rId67"/>
    <p:sldId id="296" r:id="rId6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3565"/>
    <a:srgbClr val="2B1E3A"/>
    <a:srgbClr val="A285C1"/>
    <a:srgbClr val="684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68B47A-7C64-354C-9FE4-D289FBDE7708}" v="1766" dt="2018-07-02T07:40:38.6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12"/>
    <p:restoredTop sz="92742"/>
  </p:normalViewPr>
  <p:slideViewPr>
    <p:cSldViewPr snapToGrid="0" snapToObjects="1">
      <p:cViewPr varScale="1">
        <p:scale>
          <a:sx n="142" d="100"/>
          <a:sy n="142" d="100"/>
        </p:scale>
        <p:origin x="41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handoutMaster" Target="handoutMasters/handoutMaster1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microsoft.com/office/2016/11/relationships/changesInfo" Target="changesInfos/changesInfo1.xml"/><Relationship Id="rId7" Type="http://schemas.openxmlformats.org/officeDocument/2006/relationships/slide" Target="slides/slide5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ejs Kozlovics" userId="fc1e51c703920c66" providerId="LiveId" clId="{CE68B47A-7C64-354C-9FE4-D289FBDE7708}"/>
    <pc:docChg chg="undo custSel addSld modSld">
      <pc:chgData name="Sergejs Kozlovics" userId="fc1e51c703920c66" providerId="LiveId" clId="{CE68B47A-7C64-354C-9FE4-D289FBDE7708}" dt="2018-07-01T13:48:33.137" v="451" actId="20577"/>
      <pc:docMkLst>
        <pc:docMk/>
      </pc:docMkLst>
      <pc:sldChg chg="modSp">
        <pc:chgData name="Sergejs Kozlovics" userId="fc1e51c703920c66" providerId="LiveId" clId="{CE68B47A-7C64-354C-9FE4-D289FBDE7708}" dt="2018-07-01T13:32:57.456" v="183" actId="20577"/>
        <pc:sldMkLst>
          <pc:docMk/>
          <pc:sldMk cId="3971034606" sldId="264"/>
        </pc:sldMkLst>
        <pc:spChg chg="mod">
          <ac:chgData name="Sergejs Kozlovics" userId="fc1e51c703920c66" providerId="LiveId" clId="{CE68B47A-7C64-354C-9FE4-D289FBDE7708}" dt="2018-07-01T13:32:57.456" v="183" actId="20577"/>
          <ac:spMkLst>
            <pc:docMk/>
            <pc:sldMk cId="3971034606" sldId="264"/>
            <ac:spMk id="3" creationId="{00000000-0000-0000-0000-000000000000}"/>
          </ac:spMkLst>
        </pc:spChg>
      </pc:sldChg>
      <pc:sldChg chg="modSp">
        <pc:chgData name="Sergejs Kozlovics" userId="fc1e51c703920c66" providerId="LiveId" clId="{CE68B47A-7C64-354C-9FE4-D289FBDE7708}" dt="2018-06-30T17:30:19.703" v="31" actId="20577"/>
        <pc:sldMkLst>
          <pc:docMk/>
          <pc:sldMk cId="800512160" sldId="297"/>
        </pc:sldMkLst>
        <pc:graphicFrameChg chg="modGraphic">
          <ac:chgData name="Sergejs Kozlovics" userId="fc1e51c703920c66" providerId="LiveId" clId="{CE68B47A-7C64-354C-9FE4-D289FBDE7708}" dt="2018-06-30T17:30:19.703" v="31" actId="20577"/>
          <ac:graphicFrameMkLst>
            <pc:docMk/>
            <pc:sldMk cId="800512160" sldId="297"/>
            <ac:graphicFrameMk id="5" creationId="{00000000-0000-0000-0000-000000000000}"/>
          </ac:graphicFrameMkLst>
        </pc:graphicFrameChg>
      </pc:sldChg>
      <pc:sldChg chg="modSp">
        <pc:chgData name="Sergejs Kozlovics" userId="fc1e51c703920c66" providerId="LiveId" clId="{CE68B47A-7C64-354C-9FE4-D289FBDE7708}" dt="2018-07-01T13:39:31.714" v="200" actId="20577"/>
        <pc:sldMkLst>
          <pc:docMk/>
          <pc:sldMk cId="2008815674" sldId="312"/>
        </pc:sldMkLst>
        <pc:spChg chg="mod">
          <ac:chgData name="Sergejs Kozlovics" userId="fc1e51c703920c66" providerId="LiveId" clId="{CE68B47A-7C64-354C-9FE4-D289FBDE7708}" dt="2018-07-01T13:39:31.714" v="200" actId="20577"/>
          <ac:spMkLst>
            <pc:docMk/>
            <pc:sldMk cId="2008815674" sldId="312"/>
            <ac:spMk id="2" creationId="{00000000-0000-0000-0000-000000000000}"/>
          </ac:spMkLst>
        </pc:spChg>
      </pc:sldChg>
      <pc:sldChg chg="modSp add">
        <pc:chgData name="Sergejs Kozlovics" userId="fc1e51c703920c66" providerId="LiveId" clId="{CE68B47A-7C64-354C-9FE4-D289FBDE7708}" dt="2018-07-01T13:48:33.137" v="451" actId="20577"/>
        <pc:sldMkLst>
          <pc:docMk/>
          <pc:sldMk cId="559237370" sldId="316"/>
        </pc:sldMkLst>
        <pc:spChg chg="mod">
          <ac:chgData name="Sergejs Kozlovics" userId="fc1e51c703920c66" providerId="LiveId" clId="{CE68B47A-7C64-354C-9FE4-D289FBDE7708}" dt="2018-07-01T13:48:33.137" v="451" actId="20577"/>
          <ac:spMkLst>
            <pc:docMk/>
            <pc:sldMk cId="559237370" sldId="316"/>
            <ac:spMk id="3" creationId="{EAD806BA-0F39-8645-804D-69B2648A428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F4CDD-B985-1B45-A3B2-5EBCE887EFA8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682B4-4452-EA48-A856-74AA05CA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80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2E305-DAC4-4BEC-8927-2DBDEA1FE35D}" type="datetimeFigureOut">
              <a:rPr lang="lv-LV" smtClean="0"/>
              <a:t>13.09.2019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D7DC-254E-4983-9B77-E8CB8668F4E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61275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D7DC-254E-4983-9B77-E8CB8668F4E6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02833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</a:t>
            </a:r>
            <a:r>
              <a:rPr lang="en-US" baseline="0" dirty="0" smtClean="0"/>
              <a:t> client-side server-side web processor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D7DC-254E-4983-9B77-E8CB8668F4E6}" type="slidenum">
              <a:rPr lang="lv-LV" smtClean="0"/>
              <a:t>24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08285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D7DC-254E-4983-9B77-E8CB8668F4E6}" type="slidenum">
              <a:rPr lang="lv-LV" smtClean="0"/>
              <a:t>50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63958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their</a:t>
            </a:r>
            <a:r>
              <a:rPr lang="en-US" baseline="0" dirty="0" smtClean="0"/>
              <a:t> inventions; this mindset is not bad; in my opinion, the technology has to adapt to the human brain, not vice versa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D7DC-254E-4983-9B77-E8CB8668F4E6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61103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their</a:t>
            </a:r>
            <a:r>
              <a:rPr lang="en-US" baseline="0" dirty="0" smtClean="0"/>
              <a:t> inventions; this mindset is not bad; in my opinion, the technology has to adapt to the human brain, not vice versa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D7DC-254E-4983-9B77-E8CB8668F4E6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6065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OS can handle multiple programs and users competing</a:t>
            </a:r>
            <a:r>
              <a:rPr lang="en-US" baseline="0" dirty="0" smtClean="0"/>
              <a:t> for the CPU and memory; the technology takes steps towards our thinking</a:t>
            </a:r>
            <a:endParaRPr lang="lv-LV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D7DC-254E-4983-9B77-E8CB8668F4E6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99544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I </a:t>
            </a:r>
            <a:r>
              <a:rPr lang="lv-LV" dirty="0" err="1" smtClean="0"/>
              <a:t>don’t</a:t>
            </a:r>
            <a:r>
              <a:rPr lang="lv-LV" dirty="0" smtClean="0"/>
              <a:t> </a:t>
            </a:r>
            <a:r>
              <a:rPr lang="lv-LV" dirty="0" err="1" smtClean="0"/>
              <a:t>want</a:t>
            </a:r>
            <a:r>
              <a:rPr lang="lv-LV" dirty="0" smtClean="0"/>
              <a:t> to </a:t>
            </a:r>
            <a:r>
              <a:rPr lang="lv-LV" dirty="0" err="1" smtClean="0"/>
              <a:t>sell</a:t>
            </a:r>
            <a:r>
              <a:rPr lang="lv-LV" dirty="0" smtClean="0"/>
              <a:t> </a:t>
            </a:r>
            <a:r>
              <a:rPr lang="lv-LV" dirty="0" err="1" smtClean="0"/>
              <a:t>you</a:t>
            </a:r>
            <a:r>
              <a:rPr lang="lv-LV" dirty="0" smtClean="0"/>
              <a:t> a </a:t>
            </a:r>
            <a:r>
              <a:rPr lang="lv-LV" dirty="0" err="1" smtClean="0"/>
              <a:t>product</a:t>
            </a:r>
            <a:r>
              <a:rPr lang="lv-LV" dirty="0" smtClean="0"/>
              <a:t> (</a:t>
            </a:r>
            <a:r>
              <a:rPr lang="lv-LV" dirty="0" err="1" smtClean="0"/>
              <a:t>now</a:t>
            </a:r>
            <a:r>
              <a:rPr lang="lv-LV" dirty="0" smtClean="0"/>
              <a:t>). I </a:t>
            </a:r>
            <a:r>
              <a:rPr lang="lv-LV" dirty="0" err="1" smtClean="0"/>
              <a:t>want</a:t>
            </a:r>
            <a:r>
              <a:rPr lang="lv-LV" dirty="0" smtClean="0"/>
              <a:t> to </a:t>
            </a:r>
            <a:r>
              <a:rPr lang="lv-LV" dirty="0" err="1" smtClean="0"/>
              <a:t>sell</a:t>
            </a:r>
            <a:r>
              <a:rPr lang="lv-LV" dirty="0" smtClean="0"/>
              <a:t> </a:t>
            </a:r>
            <a:r>
              <a:rPr lang="lv-LV" dirty="0" err="1" smtClean="0"/>
              <a:t>you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idea</a:t>
            </a:r>
            <a:r>
              <a:rPr lang="lv-LV" dirty="0" smtClean="0"/>
              <a:t>.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D7DC-254E-4983-9B77-E8CB8668F4E6}" type="slidenum">
              <a:rPr lang="lv-LV" smtClean="0"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26447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err="1" smtClean="0"/>
              <a:t>an</a:t>
            </a:r>
            <a:r>
              <a:rPr lang="lv-LV" dirty="0" smtClean="0"/>
              <a:t> </a:t>
            </a:r>
            <a:r>
              <a:rPr lang="lv-LV" dirty="0" err="1" smtClean="0"/>
              <a:t>abstract</a:t>
            </a:r>
            <a:r>
              <a:rPr lang="lv-LV" baseline="0" dirty="0" smtClean="0"/>
              <a:t> </a:t>
            </a:r>
            <a:r>
              <a:rPr lang="lv-LV" baseline="0" dirty="0" err="1" smtClean="0"/>
              <a:t>concept</a:t>
            </a:r>
            <a:r>
              <a:rPr lang="lv-LV" baseline="0" dirty="0" smtClean="0"/>
              <a:t>, </a:t>
            </a:r>
            <a:r>
              <a:rPr lang="lv-LV" dirty="0" err="1" smtClean="0"/>
              <a:t>but</a:t>
            </a:r>
            <a:r>
              <a:rPr lang="lv-LV" dirty="0" smtClean="0"/>
              <a:t> </a:t>
            </a:r>
            <a:r>
              <a:rPr lang="lv-LV" dirty="0" err="1" smtClean="0"/>
              <a:t>with</a:t>
            </a:r>
            <a:r>
              <a:rPr lang="lv-LV" dirty="0" smtClean="0"/>
              <a:t> </a:t>
            </a:r>
            <a:r>
              <a:rPr lang="lv-LV" dirty="0" err="1" smtClean="0"/>
              <a:t>an</a:t>
            </a:r>
            <a:r>
              <a:rPr lang="lv-LV" dirty="0" smtClean="0"/>
              <a:t> </a:t>
            </a:r>
            <a:r>
              <a:rPr lang="lv-LV" dirty="0" err="1" smtClean="0"/>
              <a:t>implementation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D7DC-254E-4983-9B77-E8CB8668F4E6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4235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programmer</a:t>
            </a:r>
            <a:r>
              <a:rPr lang="lv-LV" dirty="0" smtClean="0"/>
              <a:t> </a:t>
            </a:r>
            <a:r>
              <a:rPr lang="lv-LV" dirty="0" err="1" smtClean="0"/>
              <a:t>works</a:t>
            </a:r>
            <a:r>
              <a:rPr lang="lv-LV" dirty="0" smtClean="0"/>
              <a:t> </a:t>
            </a:r>
            <a:r>
              <a:rPr lang="lv-LV" dirty="0" err="1" smtClean="0"/>
              <a:t>with</a:t>
            </a:r>
            <a:r>
              <a:rPr lang="lv-LV" dirty="0" smtClean="0"/>
              <a:t> </a:t>
            </a:r>
            <a:r>
              <a:rPr lang="lv-LV" dirty="0" err="1" smtClean="0"/>
              <a:t>these</a:t>
            </a:r>
            <a:r>
              <a:rPr lang="lv-LV" dirty="0" smtClean="0"/>
              <a:t> </a:t>
            </a:r>
            <a:r>
              <a:rPr lang="lv-LV" dirty="0" err="1" smtClean="0"/>
              <a:t>primitives</a:t>
            </a:r>
            <a:r>
              <a:rPr lang="lv-LV" dirty="0" smtClean="0"/>
              <a:t> </a:t>
            </a:r>
            <a:r>
              <a:rPr lang="lv-LV" dirty="0" err="1" smtClean="0"/>
              <a:t>as</a:t>
            </a:r>
            <a:r>
              <a:rPr lang="lv-LV" dirty="0" smtClean="0"/>
              <a:t> </a:t>
            </a:r>
            <a:r>
              <a:rPr lang="lv-LV" dirty="0" err="1" smtClean="0"/>
              <a:t>if</a:t>
            </a:r>
            <a:r>
              <a:rPr lang="lv-LV" dirty="0" smtClean="0"/>
              <a:t> </a:t>
            </a:r>
            <a:r>
              <a:rPr lang="lv-LV" dirty="0" err="1" smtClean="0"/>
              <a:t>they</a:t>
            </a:r>
            <a:r>
              <a:rPr lang="lv-LV" baseline="0" dirty="0" smtClean="0"/>
              <a:t> </a:t>
            </a:r>
            <a:r>
              <a:rPr lang="lv-LV" baseline="0" dirty="0" err="1" smtClean="0"/>
              <a:t>were</a:t>
            </a:r>
            <a:r>
              <a:rPr lang="lv-LV" baseline="0" dirty="0" smtClean="0"/>
              <a:t> </a:t>
            </a:r>
            <a:r>
              <a:rPr lang="lv-LV" baseline="0" dirty="0" err="1" smtClean="0"/>
              <a:t>attached</a:t>
            </a:r>
            <a:r>
              <a:rPr lang="lv-LV" baseline="0" dirty="0" smtClean="0"/>
              <a:t> to a </a:t>
            </a:r>
            <a:r>
              <a:rPr lang="lv-LV" baseline="0" dirty="0" err="1" smtClean="0"/>
              <a:t>single</a:t>
            </a:r>
            <a:r>
              <a:rPr lang="lv-LV" baseline="0" dirty="0" smtClean="0"/>
              <a:t> </a:t>
            </a:r>
            <a:r>
              <a:rPr lang="lv-LV" baseline="0" dirty="0" err="1" smtClean="0"/>
              <a:t>computer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D7DC-254E-4983-9B77-E8CB8668F4E6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915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Harvard-style</a:t>
            </a:r>
            <a:r>
              <a:rPr lang="lv-LV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lv-LV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lv-LV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considerations</a:t>
            </a:r>
            <a:r>
              <a:rPr lang="lv-LV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cannot trust the client</a:t>
            </a:r>
            <a:r>
              <a:rPr lang="lv-LV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web environment due to possible code injection</a:t>
            </a:r>
            <a:r>
              <a:rPr lang="lv-LV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attacks</a:t>
            </a:r>
            <a:r>
              <a:rPr lang="lv-LV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</a:p>
          <a:p>
            <a:r>
              <a:rPr lang="lv-LV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</a:t>
            </a:r>
            <a:r>
              <a:rPr lang="lv-LV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environments</a:t>
            </a:r>
            <a:r>
              <a:rPr lang="lv-LV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lv-LV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</a:t>
            </a:r>
            <a:r>
              <a:rPr lang="lv-LV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lv-LV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lv-LV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server can execute PHP, Java, and Python code,</a:t>
            </a:r>
            <a:r>
              <a:rPr lang="lv-LV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the client runs JavaScript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WebAssembly</a:t>
            </a:r>
            <a:r>
              <a:rPr lang="lv-LV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</a:t>
            </a:r>
            <a:r>
              <a:rPr lang="lv-LV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D7DC-254E-4983-9B77-E8CB8668F4E6}" type="slidenum">
              <a:rPr lang="lv-LV" smtClean="0"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01653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Harvard-style</a:t>
            </a:r>
            <a:r>
              <a:rPr lang="lv-LV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lv-LV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</a:t>
            </a:r>
            <a:r>
              <a:rPr lang="lv-LV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considerations</a:t>
            </a:r>
            <a:r>
              <a:rPr lang="lv-LV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cannot trust the client</a:t>
            </a:r>
            <a:r>
              <a:rPr lang="lv-LV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web environment due to possible code injection</a:t>
            </a:r>
            <a:r>
              <a:rPr lang="lv-LV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attacks</a:t>
            </a:r>
            <a:r>
              <a:rPr lang="lv-LV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</a:p>
          <a:p>
            <a:r>
              <a:rPr lang="lv-LV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</a:t>
            </a:r>
            <a:r>
              <a:rPr lang="lv-LV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environments</a:t>
            </a:r>
            <a:r>
              <a:rPr lang="lv-LV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lv-LV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</a:t>
            </a:r>
            <a:r>
              <a:rPr lang="lv-LV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lv-LV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lv-LV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server can execute PHP, Java, and Python code,</a:t>
            </a:r>
            <a:r>
              <a:rPr lang="lv-LV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the client runs JavaScript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WebAssembly</a:t>
            </a:r>
            <a:r>
              <a:rPr lang="lv-LV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lv-LV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</a:t>
            </a:r>
            <a:r>
              <a:rPr lang="lv-LV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9D7DC-254E-4983-9B77-E8CB8668F4E6}" type="slidenum">
              <a:rPr lang="lv-LV" smtClean="0"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84834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sz="4400"/>
            </a:lvl1pPr>
          </a:lstStyle>
          <a:p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srgbClr val="6847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srgbClr val="6847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D9026-E6C9-1B41-85CC-CE8EC9811B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df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.pdf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-349302" y="-1016000"/>
            <a:ext cx="9519129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-38100" y="3220011"/>
            <a:ext cx="9217560" cy="1923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305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68478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srgbClr val="68478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pic>
        <p:nvPicPr>
          <p:cNvPr id="8" name="Picture 7"/>
          <p:cNvPicPr/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1"/>
              <a:srcRect/>
              <a:stretch>
                <a:fillRect/>
              </a:stretch>
            </p:blipFill>
          </mc:Choice>
          <mc:Fallback>
            <p:blipFill>
              <a:blip r:embed="rId12"/>
              <a:srcRect/>
              <a:stretch>
                <a:fillRect/>
              </a:stretch>
            </p:blipFill>
          </mc:Fallback>
        </mc:AlternateContent>
        <p:spPr bwMode="auto">
          <a:xfrm>
            <a:off x="0" y="3650447"/>
            <a:ext cx="9144000" cy="149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11049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BFD9026-E6C9-1B41-85CC-CE8EC9811B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rgbClr val="68478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ebappos.org/" TargetMode="Externa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ycer61_SYw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ycer61_SYw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hyperlink" Target="http://owlgred.lumii.lv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38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055" y="2475625"/>
            <a:ext cx="8362335" cy="1399089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rgbClr val="4B3565"/>
                </a:solidFill>
              </a:rPr>
              <a:t>The Web </a:t>
            </a:r>
            <a:r>
              <a:rPr lang="en-US" b="0" dirty="0">
                <a:solidFill>
                  <a:srgbClr val="4B3565"/>
                </a:solidFill>
              </a:rPr>
              <a:t>Computer and Its Operating System:</a:t>
            </a:r>
            <a:br>
              <a:rPr lang="en-US" b="0" dirty="0">
                <a:solidFill>
                  <a:srgbClr val="4B3565"/>
                </a:solidFill>
              </a:rPr>
            </a:br>
            <a:r>
              <a:rPr lang="en-US" b="0" dirty="0">
                <a:solidFill>
                  <a:srgbClr val="4B3565"/>
                </a:solidFill>
              </a:rPr>
              <a:t>a New Approach For </a:t>
            </a:r>
            <a:r>
              <a:rPr lang="en-US" b="0" dirty="0" smtClean="0">
                <a:solidFill>
                  <a:srgbClr val="4B3565"/>
                </a:solidFill>
              </a:rPr>
              <a:t>Creating Web Applications</a:t>
            </a:r>
            <a:r>
              <a:rPr lang="en-US" b="0" dirty="0" smtClean="0">
                <a:solidFill>
                  <a:srgbClr val="2B1E3A"/>
                </a:solidFill>
              </a:rPr>
              <a:t/>
            </a:r>
            <a:br>
              <a:rPr lang="en-US" b="0" dirty="0" smtClean="0">
                <a:solidFill>
                  <a:srgbClr val="2B1E3A"/>
                </a:solidFill>
              </a:rPr>
            </a:br>
            <a:r>
              <a:rPr lang="lv-LV" sz="2000" b="0" dirty="0" smtClean="0">
                <a:solidFill>
                  <a:srgbClr val="2B1E3A"/>
                </a:solidFill>
              </a:rPr>
              <a:t>Sergejs </a:t>
            </a:r>
            <a:r>
              <a:rPr lang="lv-LV" sz="2000" b="0" dirty="0" err="1">
                <a:solidFill>
                  <a:srgbClr val="2B1E3A"/>
                </a:solidFill>
              </a:rPr>
              <a:t>Kozlovičs</a:t>
            </a:r>
            <a:r>
              <a:rPr lang="lv-LV" b="0" dirty="0">
                <a:solidFill>
                  <a:srgbClr val="2B1E3A"/>
                </a:solidFill>
              </a:rPr>
              <a:t/>
            </a:r>
            <a:br>
              <a:rPr lang="lv-LV" b="0" dirty="0">
                <a:solidFill>
                  <a:srgbClr val="2B1E3A"/>
                </a:solidFill>
              </a:rPr>
            </a:br>
            <a:r>
              <a:rPr lang="en-US" sz="1600" b="0" dirty="0">
                <a:solidFill>
                  <a:srgbClr val="2B1E3A"/>
                </a:solidFill>
              </a:rPr>
              <a:t>Institute of Mathematics and Computer Science, University of Latvia (Riga, Latvia)</a:t>
            </a:r>
            <a:endParaRPr lang="en-US" sz="1600" dirty="0">
              <a:solidFill>
                <a:srgbClr val="2B1E3A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27406" y="1710813"/>
            <a:ext cx="3167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dirty="0"/>
              <a:t>ERDF</a:t>
            </a:r>
            <a:r>
              <a:rPr lang="en-US" sz="1600" dirty="0"/>
              <a:t> project #1.1.1.2/16/I/001</a:t>
            </a:r>
            <a:endParaRPr lang="lv-LV" sz="1600" dirty="0"/>
          </a:p>
          <a:p>
            <a:r>
              <a:rPr lang="lv-LV" sz="1600" dirty="0"/>
              <a:t>A</a:t>
            </a:r>
            <a:r>
              <a:rPr lang="en-US" sz="1600" dirty="0" err="1"/>
              <a:t>pplication</a:t>
            </a:r>
            <a:r>
              <a:rPr lang="lv-LV" sz="1600" dirty="0"/>
              <a:t> </a:t>
            </a:r>
            <a:r>
              <a:rPr lang="en-US" sz="1600" dirty="0"/>
              <a:t>#1.1.1.2/VIAA/1/16/214</a:t>
            </a:r>
            <a:endParaRPr lang="lv-LV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Modern OS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handle concurrent programs</a:t>
            </a:r>
          </a:p>
          <a:p>
            <a:r>
              <a:rPr lang="en-US" dirty="0" smtClean="0"/>
              <a:t>can handle multiple users</a:t>
            </a:r>
            <a:endParaRPr lang="lv-LV" dirty="0"/>
          </a:p>
        </p:txBody>
      </p:sp>
      <p:pic>
        <p:nvPicPr>
          <p:cNvPr id="20482" name="Picture 2" descr="https://upload.wikimedia.org/wikipedia/commons/thumb/e/e5/Von_Neumann_Architecture.svg/1920px-Von_Neumann_Architectur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" y="2429457"/>
            <a:ext cx="3369626" cy="194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303020" y="2292535"/>
            <a:ext cx="1965960" cy="2188025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1837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Modern OS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handle concurrent programs</a:t>
            </a:r>
          </a:p>
          <a:p>
            <a:r>
              <a:rPr lang="en-US" dirty="0" smtClean="0"/>
              <a:t>can handle multiple users</a:t>
            </a:r>
            <a:endParaRPr lang="lv-LV" dirty="0"/>
          </a:p>
        </p:txBody>
      </p:sp>
      <p:pic>
        <p:nvPicPr>
          <p:cNvPr id="20482" name="Picture 2" descr="https://upload.wikimedia.org/wikipedia/commons/thumb/e/e5/Von_Neumann_Architecture.svg/1920px-Von_Neumann_Architectur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" y="2429457"/>
            <a:ext cx="3369626" cy="194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81500" y="3200400"/>
            <a:ext cx="232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Where is the network?</a:t>
            </a:r>
            <a:endParaRPr lang="lv-LV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Modern OS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handle concurrent programs</a:t>
            </a:r>
          </a:p>
          <a:p>
            <a:r>
              <a:rPr lang="en-US" dirty="0" smtClean="0"/>
              <a:t>can handle multiple users</a:t>
            </a:r>
            <a:endParaRPr lang="lv-LV" dirty="0"/>
          </a:p>
        </p:txBody>
      </p:sp>
      <p:pic>
        <p:nvPicPr>
          <p:cNvPr id="20482" name="Picture 2" descr="https://upload.wikimedia.org/wikipedia/commons/thumb/e/e5/Von_Neumann_Architecture.svg/1920px-Von_Neumann_Architectur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" y="2429457"/>
            <a:ext cx="3369626" cy="194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81500" y="3200400"/>
            <a:ext cx="3015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is the network?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We still have to think about it!</a:t>
            </a:r>
            <a:endParaRPr lang="lv-LV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246120" y="3002280"/>
            <a:ext cx="982980" cy="844451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Oval 6"/>
          <p:cNvSpPr/>
          <p:nvPr/>
        </p:nvSpPr>
        <p:spPr>
          <a:xfrm>
            <a:off x="344486" y="2982141"/>
            <a:ext cx="982980" cy="844451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310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err="1" smtClean="0"/>
              <a:t>We</a:t>
            </a:r>
            <a:r>
              <a:rPr lang="lv-LV" dirty="0" smtClean="0"/>
              <a:t> </a:t>
            </a:r>
            <a:r>
              <a:rPr lang="lv-LV" dirty="0" err="1" smtClean="0"/>
              <a:t>want</a:t>
            </a:r>
            <a:r>
              <a:rPr lang="lv-LV" dirty="0" smtClean="0"/>
              <a:t> t</a:t>
            </a:r>
            <a:r>
              <a:rPr lang="en-US" dirty="0" smtClean="0"/>
              <a:t>he </a:t>
            </a:r>
            <a:r>
              <a:rPr lang="en-US" dirty="0"/>
              <a:t>3-singles </a:t>
            </a:r>
            <a:r>
              <a:rPr lang="en-US" dirty="0" smtClean="0"/>
              <a:t>assumption when developing web applications</a:t>
            </a:r>
            <a:endParaRPr lang="en-US" dirty="0"/>
          </a:p>
        </p:txBody>
      </p:sp>
      <p:pic>
        <p:nvPicPr>
          <p:cNvPr id="1026" name="Picture 2" descr="Software Carton Box With No Text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985" y="1592601"/>
            <a:ext cx="1468707" cy="192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b Center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654" y="1592601"/>
            <a:ext cx="1842182" cy="182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734417" y="2210135"/>
            <a:ext cx="1289787" cy="5537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extBox 4"/>
          <p:cNvSpPr txBox="1"/>
          <p:nvPr/>
        </p:nvSpPr>
        <p:spPr>
          <a:xfrm>
            <a:off x="1259566" y="3416361"/>
            <a:ext cx="6469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/>
              <a:t>Think </a:t>
            </a:r>
            <a:r>
              <a:rPr lang="en-US" sz="3600" i="1" dirty="0" err="1" smtClean="0"/>
              <a:t>classicaly</a:t>
            </a:r>
            <a:r>
              <a:rPr lang="en-US" sz="3600" i="1" dirty="0" smtClean="0"/>
              <a:t>. Deploy </a:t>
            </a:r>
            <a:r>
              <a:rPr lang="en-US" sz="3600" i="1" dirty="0" err="1" smtClean="0"/>
              <a:t>webically</a:t>
            </a:r>
            <a:r>
              <a:rPr lang="en-US" sz="3600" i="1" dirty="0" smtClean="0"/>
              <a:t>.</a:t>
            </a:r>
            <a:endParaRPr lang="en-US" sz="3600" i="1" dirty="0"/>
          </a:p>
        </p:txBody>
      </p:sp>
      <p:pic>
        <p:nvPicPr>
          <p:cNvPr id="1030" name="Picture 6" descr="http://tda.lumii.lv/home/tda2_logo_pa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63" y="2282016"/>
            <a:ext cx="926433" cy="72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7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6699"/>
            <a:ext cx="8229600" cy="857250"/>
          </a:xfrm>
        </p:spPr>
        <p:txBody>
          <a:bodyPr/>
          <a:lstStyle/>
          <a:p>
            <a:r>
              <a:rPr lang="en-US" dirty="0" smtClean="0"/>
              <a:t>The Web Computer</a:t>
            </a:r>
            <a:endParaRPr lang="lv-LV" dirty="0"/>
          </a:p>
        </p:txBody>
      </p:sp>
      <p:pic>
        <p:nvPicPr>
          <p:cNvPr id="12290" name="Picture 2" descr="Web Browsing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795" y="1063229"/>
            <a:ext cx="28575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987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 Computer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err="1"/>
              <a:t>an</a:t>
            </a:r>
            <a:r>
              <a:rPr lang="lv-LV" dirty="0"/>
              <a:t> </a:t>
            </a:r>
            <a:r>
              <a:rPr lang="lv-LV" dirty="0" err="1" smtClean="0"/>
              <a:t>abstraction</a:t>
            </a:r>
            <a:r>
              <a:rPr lang="lv-LV" dirty="0" smtClean="0"/>
              <a:t>*</a:t>
            </a:r>
            <a:endParaRPr lang="en-US" dirty="0" smtClean="0"/>
          </a:p>
          <a:p>
            <a:r>
              <a:rPr lang="lv-LV" dirty="0" err="1" smtClean="0"/>
              <a:t>factors</a:t>
            </a:r>
            <a:r>
              <a:rPr lang="en-US" dirty="0" smtClean="0"/>
              <a:t> out the network</a:t>
            </a:r>
          </a:p>
          <a:p>
            <a:r>
              <a:rPr lang="en-US" dirty="0" smtClean="0"/>
              <a:t>provides </a:t>
            </a:r>
            <a:r>
              <a:rPr lang="en-US" dirty="0"/>
              <a:t>the </a:t>
            </a:r>
            <a:r>
              <a:rPr lang="en-US" dirty="0" smtClean="0"/>
              <a:t>illusion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en-US" dirty="0" smtClean="0"/>
              <a:t>of </a:t>
            </a:r>
            <a:r>
              <a:rPr lang="en-US" dirty="0"/>
              <a:t>a single target </a:t>
            </a:r>
            <a:r>
              <a:rPr lang="en-US" dirty="0" smtClean="0"/>
              <a:t>computer</a:t>
            </a:r>
            <a:endParaRPr lang="lv-LV" dirty="0"/>
          </a:p>
        </p:txBody>
      </p:sp>
      <p:pic>
        <p:nvPicPr>
          <p:cNvPr id="12290" name="Picture 2" descr="Web Browsing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795" y="1063229"/>
            <a:ext cx="28575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10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Web</a:t>
            </a:r>
            <a:r>
              <a:rPr lang="lv-LV" dirty="0" smtClean="0"/>
              <a:t> Computer</a:t>
            </a:r>
            <a:endParaRPr lang="lv-LV" dirty="0"/>
          </a:p>
        </p:txBody>
      </p:sp>
      <p:pic>
        <p:nvPicPr>
          <p:cNvPr id="13316" name="Picture 4" descr="https://webappos.org/ram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611" y="1155831"/>
            <a:ext cx="2544836" cy="55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webappos.org/processor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7" y="2052605"/>
            <a:ext cx="1083968" cy="10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webappos.org/processor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045" y="2052605"/>
            <a:ext cx="1083968" cy="10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webappos.org/processor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13" y="2052605"/>
            <a:ext cx="1083968" cy="10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nkjet Printer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29" y="3281914"/>
            <a:ext cx="1299374" cy="125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Green Yellow Blue Violet Folders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703" y="3229175"/>
            <a:ext cx="1861747" cy="141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95804" y="1069363"/>
            <a:ext cx="2667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600" dirty="0" err="1" smtClean="0"/>
              <a:t>web</a:t>
            </a:r>
            <a:r>
              <a:rPr lang="lv-LV" sz="3600" dirty="0" smtClean="0"/>
              <a:t> </a:t>
            </a:r>
            <a:r>
              <a:rPr lang="lv-LV" sz="3600" dirty="0" err="1" smtClean="0"/>
              <a:t>memory</a:t>
            </a:r>
            <a:endParaRPr lang="lv-LV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4795803" y="2155346"/>
            <a:ext cx="3089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600" dirty="0" err="1" smtClean="0"/>
              <a:t>web</a:t>
            </a:r>
            <a:r>
              <a:rPr lang="lv-LV" sz="3600" dirty="0" smtClean="0"/>
              <a:t> </a:t>
            </a:r>
            <a:r>
              <a:rPr lang="lv-LV" sz="3600" dirty="0" err="1" smtClean="0"/>
              <a:t>processors</a:t>
            </a:r>
            <a:endParaRPr lang="lv-LV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4795803" y="3278150"/>
            <a:ext cx="3180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600" dirty="0" err="1" smtClean="0"/>
              <a:t>web</a:t>
            </a:r>
            <a:r>
              <a:rPr lang="lv-LV" sz="3600" dirty="0" smtClean="0"/>
              <a:t> I/O </a:t>
            </a:r>
            <a:r>
              <a:rPr lang="lv-LV" sz="3600" dirty="0" err="1" smtClean="0"/>
              <a:t>devices</a:t>
            </a:r>
            <a:endParaRPr lang="lv-LV" sz="3600" dirty="0"/>
          </a:p>
        </p:txBody>
      </p:sp>
    </p:spTree>
    <p:extLst>
      <p:ext uri="{BB962C8B-B14F-4D97-AF65-F5344CB8AC3E}">
        <p14:creationId xmlns:p14="http://schemas.microsoft.com/office/powerpoint/2010/main" val="30404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4" name="Picture 2" descr="Web Browser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962" y="1724588"/>
            <a:ext cx="1659649" cy="145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Web Virtualization Server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405" y="1702091"/>
            <a:ext cx="1988460" cy="211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ebappos.org/ram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67" y="640288"/>
            <a:ext cx="2544836" cy="55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Up-Down Arrow 8"/>
          <p:cNvSpPr/>
          <p:nvPr/>
        </p:nvSpPr>
        <p:spPr>
          <a:xfrm rot="2112045">
            <a:off x="3196270" y="1280814"/>
            <a:ext cx="307190" cy="568709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Up-Down Arrow 9"/>
          <p:cNvSpPr/>
          <p:nvPr/>
        </p:nvSpPr>
        <p:spPr>
          <a:xfrm rot="19772126">
            <a:off x="5413159" y="1185190"/>
            <a:ext cx="313241" cy="58952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2" name="Flowchart: Terminator 11"/>
          <p:cNvSpPr/>
          <p:nvPr/>
        </p:nvSpPr>
        <p:spPr>
          <a:xfrm>
            <a:off x="3372877" y="3649980"/>
            <a:ext cx="2669780" cy="849155"/>
          </a:xfrm>
          <a:prstGeom prst="flowChartTerminator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web I/O devices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(server-side, client-side, cloud)</a:t>
            </a:r>
            <a:endParaRPr lang="lv-LV" dirty="0">
              <a:solidFill>
                <a:schemeClr val="tx2"/>
              </a:solidFill>
            </a:endParaRPr>
          </a:p>
        </p:txBody>
      </p:sp>
      <p:pic>
        <p:nvPicPr>
          <p:cNvPr id="13" name="Picture 12" descr="https://webappos.org/processor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98" y="1955612"/>
            <a:ext cx="804853" cy="80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s://webappos.org/processor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939" y="2238007"/>
            <a:ext cx="804853" cy="80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webappos.org/processor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513" y="2605059"/>
            <a:ext cx="804853" cy="80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Up-Down Arrow 15"/>
          <p:cNvSpPr/>
          <p:nvPr/>
        </p:nvSpPr>
        <p:spPr>
          <a:xfrm rot="19772126">
            <a:off x="3287184" y="3244280"/>
            <a:ext cx="313241" cy="58952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7" name="Up-Down Arrow 16"/>
          <p:cNvSpPr/>
          <p:nvPr/>
        </p:nvSpPr>
        <p:spPr>
          <a:xfrm rot="2112045">
            <a:off x="5764507" y="3132170"/>
            <a:ext cx="307190" cy="568709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25574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928" y="282850"/>
            <a:ext cx="4955181" cy="400140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674159" y="154641"/>
            <a:ext cx="5674659" cy="251235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909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928" y="282850"/>
            <a:ext cx="4955181" cy="4001402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9" idx="3"/>
          </p:cNvCxnSpPr>
          <p:nvPr/>
        </p:nvCxnSpPr>
        <p:spPr>
          <a:xfrm>
            <a:off x="1805504" y="521892"/>
            <a:ext cx="1602714" cy="762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05788" y="337226"/>
            <a:ext cx="59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 smtClean="0">
                <a:solidFill>
                  <a:srgbClr val="0070C0"/>
                </a:solidFill>
              </a:rPr>
              <a:t>data</a:t>
            </a:r>
            <a:endParaRPr lang="lv-LV" dirty="0">
              <a:solidFill>
                <a:srgbClr val="0070C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09080" y="1152536"/>
            <a:ext cx="1643362" cy="959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09364" y="1063786"/>
            <a:ext cx="63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 smtClean="0">
                <a:solidFill>
                  <a:srgbClr val="0070C0"/>
                </a:solidFill>
              </a:rPr>
              <a:t>code</a:t>
            </a:r>
            <a:endParaRPr lang="lv-LV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776" y="1803222"/>
            <a:ext cx="14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err="1" smtClean="0">
                <a:solidFill>
                  <a:srgbClr val="7030A0"/>
                </a:solidFill>
              </a:rPr>
              <a:t>Harvard-style</a:t>
            </a:r>
            <a:endParaRPr lang="lv-LV" dirty="0" smtClean="0">
              <a:solidFill>
                <a:srgbClr val="7030A0"/>
              </a:solidFill>
            </a:endParaRPr>
          </a:p>
          <a:p>
            <a:r>
              <a:rPr lang="lv-LV" dirty="0" err="1" smtClean="0">
                <a:solidFill>
                  <a:srgbClr val="7030A0"/>
                </a:solidFill>
              </a:rPr>
              <a:t>memory</a:t>
            </a:r>
            <a:r>
              <a:rPr lang="lv-LV" dirty="0" smtClean="0">
                <a:solidFill>
                  <a:srgbClr val="7030A0"/>
                </a:solidFill>
              </a:rPr>
              <a:t>!</a:t>
            </a:r>
            <a:endParaRPr lang="lv-LV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4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charles babb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9" y="449897"/>
            <a:ext cx="1856105" cy="219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lan Turing Aged 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9897"/>
            <a:ext cx="1508760" cy="205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ÐÐ°ÑÑÐ¸Ð½ÐºÐ¸ Ð¿Ð¾ Ð·Ð°Ð¿ÑÐ¾ÑÑ john von neuman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60" y="480377"/>
            <a:ext cx="1734990" cy="197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72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Web</a:t>
            </a:r>
            <a:r>
              <a:rPr lang="lv-LV" dirty="0" smtClean="0"/>
              <a:t> </a:t>
            </a:r>
            <a:r>
              <a:rPr lang="lv-LV" dirty="0" err="1" smtClean="0"/>
              <a:t>Memory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800" dirty="0" smtClean="0"/>
              <a:t>a </a:t>
            </a:r>
            <a:r>
              <a:rPr lang="lv-LV" sz="2800" dirty="0" err="1" smtClean="0"/>
              <a:t>graph</a:t>
            </a:r>
            <a:r>
              <a:rPr lang="lv-LV" sz="2800" dirty="0" smtClean="0"/>
              <a:t> (OOP-</a:t>
            </a:r>
            <a:r>
              <a:rPr lang="lv-LV" sz="2800" dirty="0" err="1" smtClean="0"/>
              <a:t>like</a:t>
            </a:r>
            <a:r>
              <a:rPr lang="lv-LV" sz="2800" dirty="0" smtClean="0"/>
              <a:t>)</a:t>
            </a:r>
            <a:br>
              <a:rPr lang="lv-LV" sz="2800" dirty="0" smtClean="0"/>
            </a:br>
            <a:r>
              <a:rPr lang="lv-LV" sz="2800" dirty="0" err="1" smtClean="0"/>
              <a:t>memory</a:t>
            </a:r>
            <a:r>
              <a:rPr lang="lv-LV" sz="2800" dirty="0" smtClean="0"/>
              <a:t>, </a:t>
            </a:r>
            <a:r>
              <a:rPr lang="lv-LV" sz="2800" dirty="0" err="1" smtClean="0"/>
              <a:t>like</a:t>
            </a:r>
            <a:r>
              <a:rPr lang="lv-LV" sz="2800" dirty="0" smtClean="0"/>
              <a:t> </a:t>
            </a:r>
            <a:r>
              <a:rPr lang="lv-LV" sz="2800" dirty="0" err="1" smtClean="0"/>
              <a:t>in</a:t>
            </a:r>
            <a:r>
              <a:rPr lang="lv-LV" sz="2800" dirty="0" smtClean="0"/>
              <a:t> Java </a:t>
            </a:r>
            <a:br>
              <a:rPr lang="lv-LV" sz="2800" dirty="0" smtClean="0"/>
            </a:br>
            <a:r>
              <a:rPr lang="lv-LV" sz="2800" dirty="0" smtClean="0"/>
              <a:t>(MOF/</a:t>
            </a:r>
            <a:r>
              <a:rPr lang="lv-LV" sz="2800" dirty="0" err="1" smtClean="0"/>
              <a:t>ECore-like</a:t>
            </a:r>
            <a:r>
              <a:rPr lang="lv-LV" sz="2800" dirty="0" smtClean="0"/>
              <a:t> </a:t>
            </a:r>
            <a:r>
              <a:rPr lang="lv-LV" sz="2800" dirty="0" err="1" smtClean="0"/>
              <a:t>model</a:t>
            </a:r>
            <a:r>
              <a:rPr lang="lv-LV" sz="2800" dirty="0" smtClean="0"/>
              <a:t>)</a:t>
            </a:r>
          </a:p>
          <a:p>
            <a:r>
              <a:rPr lang="lv-LV" sz="2800" dirty="0" err="1" smtClean="0"/>
              <a:t>synchronized</a:t>
            </a:r>
            <a:r>
              <a:rPr lang="lv-LV" sz="2800" dirty="0" smtClean="0"/>
              <a:t> </a:t>
            </a:r>
            <a:r>
              <a:rPr lang="lv-LV" sz="2800" dirty="0" err="1" smtClean="0"/>
              <a:t>between</a:t>
            </a:r>
            <a:r>
              <a:rPr lang="lv-LV" sz="2800" dirty="0" smtClean="0"/>
              <a:t/>
            </a:r>
            <a:br>
              <a:rPr lang="lv-LV" sz="2800" dirty="0" smtClean="0"/>
            </a:br>
            <a:r>
              <a:rPr lang="lv-LV" sz="2800" dirty="0" err="1" smtClean="0"/>
              <a:t>all</a:t>
            </a:r>
            <a:r>
              <a:rPr lang="lv-LV" sz="2800" dirty="0" smtClean="0"/>
              <a:t> </a:t>
            </a:r>
            <a:r>
              <a:rPr lang="lv-LV" sz="2800" dirty="0" err="1" smtClean="0"/>
              <a:t>web</a:t>
            </a:r>
            <a:r>
              <a:rPr lang="lv-LV" sz="2800" dirty="0" smtClean="0"/>
              <a:t> </a:t>
            </a:r>
            <a:r>
              <a:rPr lang="lv-LV" sz="2800" dirty="0" err="1" smtClean="0"/>
              <a:t>processors</a:t>
            </a:r>
            <a:r>
              <a:rPr lang="lv-LV" sz="2800" dirty="0" smtClean="0"/>
              <a:t/>
            </a:r>
            <a:br>
              <a:rPr lang="lv-LV" sz="2800" dirty="0" smtClean="0"/>
            </a:br>
            <a:r>
              <a:rPr lang="lv-LV" sz="2800" dirty="0" smtClean="0"/>
              <a:t>(</a:t>
            </a:r>
            <a:r>
              <a:rPr lang="lv-LV" sz="2800" dirty="0" err="1" smtClean="0"/>
              <a:t>server-side</a:t>
            </a:r>
            <a:r>
              <a:rPr lang="lv-LV" sz="2800" dirty="0" smtClean="0"/>
              <a:t> </a:t>
            </a:r>
            <a:r>
              <a:rPr lang="lv-LV" sz="2800" dirty="0" err="1" smtClean="0"/>
              <a:t>and</a:t>
            </a:r>
            <a:r>
              <a:rPr lang="lv-LV" sz="2800" dirty="0" smtClean="0"/>
              <a:t> </a:t>
            </a:r>
            <a:r>
              <a:rPr lang="lv-LV" sz="2800" dirty="0" err="1" smtClean="0"/>
              <a:t>client-side</a:t>
            </a:r>
            <a:r>
              <a:rPr lang="lv-LV" sz="2800" dirty="0" smtClean="0"/>
              <a:t>)</a:t>
            </a:r>
          </a:p>
          <a:p>
            <a:pPr marL="0" indent="0">
              <a:buNone/>
            </a:pPr>
            <a:endParaRPr lang="lv-LV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70" y="728961"/>
            <a:ext cx="4307539" cy="347841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262596" y="862380"/>
            <a:ext cx="735357" cy="762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88058" y="267296"/>
            <a:ext cx="1282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v-LV" dirty="0" err="1" smtClean="0">
                <a:solidFill>
                  <a:srgbClr val="0070C0"/>
                </a:solidFill>
              </a:rPr>
              <a:t>in</a:t>
            </a:r>
            <a:r>
              <a:rPr lang="lv-LV" dirty="0" smtClean="0">
                <a:solidFill>
                  <a:srgbClr val="0070C0"/>
                </a:solidFill>
              </a:rPr>
              <a:t> </a:t>
            </a:r>
            <a:r>
              <a:rPr lang="lv-LV" dirty="0" err="1" smtClean="0">
                <a:solidFill>
                  <a:srgbClr val="0070C0"/>
                </a:solidFill>
              </a:rPr>
              <a:t>sync</a:t>
            </a:r>
            <a:endParaRPr lang="lv-LV" dirty="0" smtClean="0">
              <a:solidFill>
                <a:srgbClr val="0070C0"/>
              </a:solidFill>
            </a:endParaRPr>
          </a:p>
          <a:p>
            <a:pPr algn="ctr"/>
            <a:r>
              <a:rPr lang="lv-LV" dirty="0" err="1" smtClean="0">
                <a:solidFill>
                  <a:srgbClr val="0070C0"/>
                </a:solidFill>
              </a:rPr>
              <a:t>between</a:t>
            </a:r>
            <a:r>
              <a:rPr lang="lv-LV" dirty="0" smtClean="0">
                <a:solidFill>
                  <a:srgbClr val="0070C0"/>
                </a:solidFill>
              </a:rPr>
              <a:t> </a:t>
            </a:r>
            <a:r>
              <a:rPr lang="lv-LV" dirty="0" err="1" smtClean="0">
                <a:solidFill>
                  <a:srgbClr val="0070C0"/>
                </a:solidFill>
              </a:rPr>
              <a:t>all</a:t>
            </a:r>
            <a:endParaRPr lang="lv-LV" dirty="0" smtClean="0">
              <a:solidFill>
                <a:srgbClr val="0070C0"/>
              </a:solidFill>
            </a:endParaRPr>
          </a:p>
          <a:p>
            <a:pPr algn="ctr"/>
            <a:r>
              <a:rPr lang="lv-LV" dirty="0" err="1" smtClean="0">
                <a:solidFill>
                  <a:srgbClr val="0070C0"/>
                </a:solidFill>
              </a:rPr>
              <a:t>web</a:t>
            </a:r>
            <a:r>
              <a:rPr lang="lv-LV" dirty="0" smtClean="0">
                <a:solidFill>
                  <a:srgbClr val="0070C0"/>
                </a:solidFill>
              </a:rPr>
              <a:t> </a:t>
            </a:r>
            <a:r>
              <a:rPr lang="lv-LV" dirty="0" err="1" smtClean="0">
                <a:solidFill>
                  <a:srgbClr val="0070C0"/>
                </a:solidFill>
              </a:rPr>
              <a:t>procs</a:t>
            </a:r>
            <a:endParaRPr lang="lv-LV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55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The</a:t>
            </a:r>
            <a:r>
              <a:rPr lang="lv-LV" dirty="0" smtClean="0"/>
              <a:t> Code </a:t>
            </a:r>
            <a:r>
              <a:rPr lang="lv-LV" dirty="0" err="1" smtClean="0"/>
              <a:t>Space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70" y="728961"/>
            <a:ext cx="4307539" cy="347841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437717" y="1311881"/>
            <a:ext cx="1157388" cy="1497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24583" y="850216"/>
            <a:ext cx="1447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 err="1" smtClean="0">
                <a:solidFill>
                  <a:srgbClr val="0070C0"/>
                </a:solidFill>
              </a:rPr>
              <a:t>existing</a:t>
            </a:r>
            <a:endParaRPr lang="lv-LV" dirty="0">
              <a:solidFill>
                <a:srgbClr val="0070C0"/>
              </a:solidFill>
            </a:endParaRPr>
          </a:p>
          <a:p>
            <a:pPr algn="ctr"/>
            <a:r>
              <a:rPr lang="lv-LV" dirty="0" err="1" smtClean="0">
                <a:solidFill>
                  <a:srgbClr val="0070C0"/>
                </a:solidFill>
              </a:rPr>
              <a:t>technologies</a:t>
            </a:r>
            <a:endParaRPr lang="lv-LV" dirty="0" smtClean="0">
              <a:solidFill>
                <a:srgbClr val="0070C0"/>
              </a:solidFill>
            </a:endParaRPr>
          </a:p>
          <a:p>
            <a:pPr algn="ctr"/>
            <a:r>
              <a:rPr lang="lv-LV" dirty="0" err="1" smtClean="0">
                <a:solidFill>
                  <a:srgbClr val="0070C0"/>
                </a:solidFill>
              </a:rPr>
              <a:t>for</a:t>
            </a:r>
            <a:r>
              <a:rPr lang="lv-LV" dirty="0" smtClean="0">
                <a:solidFill>
                  <a:srgbClr val="0070C0"/>
                </a:solidFill>
              </a:rPr>
              <a:t> </a:t>
            </a:r>
            <a:r>
              <a:rPr lang="lv-LV" dirty="0" err="1" smtClean="0">
                <a:solidFill>
                  <a:srgbClr val="0070C0"/>
                </a:solidFill>
              </a:rPr>
              <a:t>code</a:t>
            </a:r>
            <a:endParaRPr lang="lv-LV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515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The</a:t>
            </a:r>
            <a:r>
              <a:rPr lang="lv-LV" dirty="0" smtClean="0"/>
              <a:t> Code </a:t>
            </a:r>
            <a:r>
              <a:rPr lang="lv-LV" dirty="0" err="1" smtClean="0"/>
              <a:t>Space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 smtClean="0"/>
          </a:p>
          <a:p>
            <a:pPr marL="0" indent="0">
              <a:buNone/>
            </a:pPr>
            <a:r>
              <a:rPr lang="en-US" dirty="0" smtClean="0"/>
              <a:t>Consists of actions: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name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→entry point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70" y="728961"/>
            <a:ext cx="4307539" cy="347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84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The</a:t>
            </a:r>
            <a:r>
              <a:rPr lang="lv-LV" dirty="0" smtClean="0"/>
              <a:t> Code </a:t>
            </a:r>
            <a:r>
              <a:rPr lang="lv-LV" dirty="0" err="1" smtClean="0"/>
              <a:t>Space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 smtClean="0"/>
          </a:p>
          <a:p>
            <a:pPr marL="0" indent="0">
              <a:buNone/>
            </a:pPr>
            <a:r>
              <a:rPr lang="en-US" dirty="0" smtClean="0"/>
              <a:t>Consists of actions: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name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→entry point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lv-LV" sz="2000" dirty="0" err="1" smtClean="0"/>
              <a:t>uploadFile</a:t>
            </a:r>
            <a:r>
              <a:rPr lang="lv-LV" sz="2000" dirty="0" smtClean="0"/>
              <a:t>(JSON</a:t>
            </a:r>
            <a:r>
              <a:rPr lang="lv-LV" sz="2000" dirty="0"/>
              <a:t>)=</a:t>
            </a:r>
            <a:r>
              <a:rPr lang="lv-LV" sz="2000" dirty="0" err="1" smtClean="0"/>
              <a:t>staticjava:org.webappos</a:t>
            </a:r>
            <a:r>
              <a:rPr lang="lv-LV" sz="2000" dirty="0" smtClean="0"/>
              <a:t>.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         </a:t>
            </a:r>
            <a:r>
              <a:rPr lang="lv-LV" sz="2000" dirty="0" err="1" smtClean="0"/>
              <a:t>webcalls.FSActions_webcalls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</a:t>
            </a:r>
            <a:r>
              <a:rPr lang="lv-LV" sz="2000" dirty="0" smtClean="0"/>
              <a:t>#</a:t>
            </a:r>
            <a:r>
              <a:rPr lang="lv-LV" sz="2000" dirty="0" err="1" smtClean="0"/>
              <a:t>uploadFileToCurrentProject</a:t>
            </a:r>
            <a:endParaRPr lang="lv-LV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70" y="728961"/>
            <a:ext cx="4307539" cy="347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92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The</a:t>
            </a:r>
            <a:r>
              <a:rPr lang="lv-LV" dirty="0" smtClean="0"/>
              <a:t> Code </a:t>
            </a:r>
            <a:r>
              <a:rPr lang="lv-LV" dirty="0" err="1" smtClean="0"/>
              <a:t>Space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lv-LV" sz="2000" dirty="0" err="1" smtClean="0"/>
              <a:t>uploadFile</a:t>
            </a:r>
            <a:r>
              <a:rPr lang="lv-LV" sz="2000" dirty="0" smtClean="0"/>
              <a:t>(JSON</a:t>
            </a:r>
            <a:r>
              <a:rPr lang="lv-LV" sz="2000" dirty="0"/>
              <a:t>)=</a:t>
            </a:r>
            <a:r>
              <a:rPr lang="lv-LV" sz="2000" dirty="0" err="1" smtClean="0"/>
              <a:t>staticjava:org.webappos</a:t>
            </a:r>
            <a:r>
              <a:rPr lang="lv-LV" sz="2000" dirty="0" smtClean="0"/>
              <a:t>.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         </a:t>
            </a:r>
            <a:r>
              <a:rPr lang="lv-LV" sz="2000" dirty="0" err="1" smtClean="0"/>
              <a:t>webcalls.FSActions_webcalls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</a:t>
            </a:r>
            <a:r>
              <a:rPr lang="lv-LV" sz="2000" dirty="0" smtClean="0"/>
              <a:t>#</a:t>
            </a:r>
            <a:r>
              <a:rPr lang="lv-LV" sz="2000" dirty="0" err="1" smtClean="0"/>
              <a:t>uploadFileToCurrentProject</a:t>
            </a:r>
            <a:endParaRPr lang="lv-LV" sz="20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994634" y="2719616"/>
            <a:ext cx="289112" cy="5818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7456" y="1389774"/>
            <a:ext cx="7658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the name can be used as a </a:t>
            </a:r>
            <a:r>
              <a:rPr lang="en-US" b="1" dirty="0" smtClean="0">
                <a:solidFill>
                  <a:srgbClr val="0070C0"/>
                </a:solidFill>
              </a:rPr>
              <a:t>pointer to code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(can be stored in web memory)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the name is </a:t>
            </a:r>
            <a:r>
              <a:rPr lang="en-US" b="1" dirty="0" smtClean="0">
                <a:solidFill>
                  <a:srgbClr val="0070C0"/>
                </a:solidFill>
              </a:rPr>
              <a:t>implementation-agnostic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(the caller is not aware of where the code will be executed)</a:t>
            </a:r>
            <a:endParaRPr lang="en-US" b="1" dirty="0" smtClean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87456" y="3301477"/>
            <a:ext cx="1183341" cy="424255"/>
          </a:xfrm>
          <a:prstGeom prst="ellipse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08368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The</a:t>
            </a:r>
            <a:r>
              <a:rPr lang="lv-LV" dirty="0" smtClean="0"/>
              <a:t> Code </a:t>
            </a:r>
            <a:r>
              <a:rPr lang="lv-LV" dirty="0" err="1" smtClean="0"/>
              <a:t>Space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lv-LV" sz="2000" dirty="0" err="1" smtClean="0"/>
              <a:t>uploadFile</a:t>
            </a:r>
            <a:r>
              <a:rPr lang="lv-LV" sz="2000" dirty="0" smtClean="0"/>
              <a:t>(JSON</a:t>
            </a:r>
            <a:r>
              <a:rPr lang="lv-LV" sz="2000" dirty="0"/>
              <a:t>)=</a:t>
            </a:r>
            <a:r>
              <a:rPr lang="lv-LV" sz="2000" dirty="0" err="1" smtClean="0"/>
              <a:t>staticjava:org.webappos</a:t>
            </a:r>
            <a:r>
              <a:rPr lang="lv-LV" sz="2000" dirty="0" smtClean="0"/>
              <a:t>.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         </a:t>
            </a:r>
            <a:r>
              <a:rPr lang="lv-LV" sz="2000" dirty="0" err="1" smtClean="0"/>
              <a:t>webcalls.FSActions_webcalls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</a:t>
            </a:r>
            <a:r>
              <a:rPr lang="lv-LV" sz="2000" dirty="0" smtClean="0"/>
              <a:t>#</a:t>
            </a:r>
            <a:r>
              <a:rPr lang="lv-LV" sz="2000" dirty="0" err="1" smtClean="0"/>
              <a:t>uploadFileToCurrentProject</a:t>
            </a:r>
            <a:endParaRPr lang="lv-LV" sz="2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46500" y="2773180"/>
            <a:ext cx="188071" cy="5818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1773545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action code can be: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private</a:t>
            </a:r>
            <a:r>
              <a:rPr lang="en-US" dirty="0" smtClean="0">
                <a:solidFill>
                  <a:srgbClr val="0070C0"/>
                </a:solidFill>
              </a:rPr>
              <a:t> (requiring an authenticated session) vs. </a:t>
            </a:r>
            <a:r>
              <a:rPr lang="en-US" b="1" dirty="0" smtClean="0">
                <a:solidFill>
                  <a:srgbClr val="0070C0"/>
                </a:solidFill>
              </a:rPr>
              <a:t>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non-static</a:t>
            </a:r>
            <a:r>
              <a:rPr lang="en-US" dirty="0" smtClean="0">
                <a:solidFill>
                  <a:srgbClr val="0070C0"/>
                </a:solidFill>
              </a:rPr>
              <a:t> (requiring web memory) or </a:t>
            </a:r>
            <a:r>
              <a:rPr lang="en-US" b="1" dirty="0" smtClean="0">
                <a:solidFill>
                  <a:srgbClr val="0070C0"/>
                </a:solidFill>
              </a:rPr>
              <a:t>static</a:t>
            </a:r>
          </a:p>
        </p:txBody>
      </p:sp>
      <p:sp>
        <p:nvSpPr>
          <p:cNvPr id="7" name="Oval 6"/>
          <p:cNvSpPr/>
          <p:nvPr/>
        </p:nvSpPr>
        <p:spPr>
          <a:xfrm>
            <a:off x="487456" y="3301477"/>
            <a:ext cx="1183341" cy="424255"/>
          </a:xfrm>
          <a:prstGeom prst="ellipse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75842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The</a:t>
            </a:r>
            <a:r>
              <a:rPr lang="lv-LV" dirty="0" smtClean="0"/>
              <a:t> Code </a:t>
            </a:r>
            <a:r>
              <a:rPr lang="lv-LV" dirty="0" err="1" smtClean="0"/>
              <a:t>Space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lv-LV" sz="2000" dirty="0" err="1" smtClean="0"/>
              <a:t>uploadFile</a:t>
            </a:r>
            <a:r>
              <a:rPr lang="lv-LV" sz="2000" dirty="0" smtClean="0"/>
              <a:t>(JSON</a:t>
            </a:r>
            <a:r>
              <a:rPr lang="lv-LV" sz="2000" dirty="0"/>
              <a:t>)=</a:t>
            </a:r>
            <a:r>
              <a:rPr lang="lv-LV" sz="2000" dirty="0" err="1" smtClean="0"/>
              <a:t>staticjava:org.webappos</a:t>
            </a:r>
            <a:r>
              <a:rPr lang="lv-LV" sz="2000" dirty="0" smtClean="0"/>
              <a:t>.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         </a:t>
            </a:r>
            <a:r>
              <a:rPr lang="lv-LV" sz="2000" dirty="0" err="1" smtClean="0"/>
              <a:t>webcalls.FSActions_webcalls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</a:t>
            </a:r>
            <a:r>
              <a:rPr lang="lv-LV" sz="2000" dirty="0" smtClean="0"/>
              <a:t>#</a:t>
            </a:r>
            <a:r>
              <a:rPr lang="lv-LV" sz="2000" dirty="0" err="1" smtClean="0"/>
              <a:t>uploadFileToCurrentProject</a:t>
            </a:r>
            <a:endParaRPr lang="lv-LV" sz="2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46500" y="2773180"/>
            <a:ext cx="188071" cy="5818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1773545"/>
            <a:ext cx="7376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calling conventions: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an object (pointer) in web memory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result in web memory (or void)</a:t>
            </a:r>
            <a:endParaRPr lang="en-US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JSON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JSON (non-static actions can access web memory)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87456" y="3301477"/>
            <a:ext cx="1183341" cy="424255"/>
          </a:xfrm>
          <a:prstGeom prst="ellipse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1081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The</a:t>
            </a:r>
            <a:r>
              <a:rPr lang="lv-LV" dirty="0" smtClean="0"/>
              <a:t> Code </a:t>
            </a:r>
            <a:r>
              <a:rPr lang="lv-LV" dirty="0" err="1" smtClean="0"/>
              <a:t>Space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lv-LV" sz="2000" dirty="0" err="1" smtClean="0"/>
              <a:t>uploadFile</a:t>
            </a:r>
            <a:r>
              <a:rPr lang="lv-LV" sz="2000" dirty="0" smtClean="0"/>
              <a:t>(JSON</a:t>
            </a:r>
            <a:r>
              <a:rPr lang="lv-LV" sz="2000" dirty="0"/>
              <a:t>)=</a:t>
            </a:r>
            <a:r>
              <a:rPr lang="lv-LV" sz="2000" dirty="0" err="1" smtClean="0"/>
              <a:t>staticjava:org.webappos</a:t>
            </a:r>
            <a:r>
              <a:rPr lang="lv-LV" sz="2000" dirty="0" smtClean="0"/>
              <a:t>.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         </a:t>
            </a:r>
            <a:r>
              <a:rPr lang="lv-LV" sz="2000" dirty="0" err="1" smtClean="0"/>
              <a:t>webcalls.FSActions_webcalls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</a:t>
            </a:r>
            <a:r>
              <a:rPr lang="lv-LV" sz="2000" dirty="0" smtClean="0"/>
              <a:t>#</a:t>
            </a:r>
            <a:r>
              <a:rPr lang="lv-LV" sz="2000" dirty="0" err="1" smtClean="0"/>
              <a:t>uploadFileToCurrentProject</a:t>
            </a:r>
            <a:endParaRPr lang="lv-LV" sz="2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46500" y="2773180"/>
            <a:ext cx="188071" cy="5818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2080682"/>
            <a:ext cx="7376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web calls </a:t>
            </a:r>
            <a:r>
              <a:rPr lang="en-US" dirty="0" smtClean="0">
                <a:solidFill>
                  <a:srgbClr val="0070C0"/>
                </a:solidFill>
              </a:rPr>
              <a:t>of this action can be invoked at any side;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each actions must be validated for not harming the server</a:t>
            </a:r>
          </a:p>
        </p:txBody>
      </p:sp>
      <p:sp>
        <p:nvSpPr>
          <p:cNvPr id="7" name="Oval 6"/>
          <p:cNvSpPr/>
          <p:nvPr/>
        </p:nvSpPr>
        <p:spPr>
          <a:xfrm>
            <a:off x="487456" y="3301477"/>
            <a:ext cx="1183341" cy="424255"/>
          </a:xfrm>
          <a:prstGeom prst="ellipse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88402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The</a:t>
            </a:r>
            <a:r>
              <a:rPr lang="lv-LV" dirty="0" smtClean="0"/>
              <a:t> Code </a:t>
            </a:r>
            <a:r>
              <a:rPr lang="lv-LV" dirty="0" err="1" smtClean="0"/>
              <a:t>Space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lv-LV" sz="2000" dirty="0" err="1" smtClean="0"/>
              <a:t>uploadFile</a:t>
            </a:r>
            <a:r>
              <a:rPr lang="lv-LV" sz="2000" dirty="0" smtClean="0"/>
              <a:t>(JSON</a:t>
            </a:r>
            <a:r>
              <a:rPr lang="lv-LV" sz="2000" dirty="0"/>
              <a:t>)=</a:t>
            </a:r>
            <a:r>
              <a:rPr lang="lv-LV" sz="2000" dirty="0" err="1" smtClean="0"/>
              <a:t>staticjava:org.webappos</a:t>
            </a:r>
            <a:r>
              <a:rPr lang="lv-LV" sz="2000" dirty="0" smtClean="0"/>
              <a:t>.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         </a:t>
            </a:r>
            <a:r>
              <a:rPr lang="lv-LV" sz="2000" dirty="0" err="1" smtClean="0"/>
              <a:t>webcalls.FSActions_webcalls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</a:t>
            </a:r>
            <a:r>
              <a:rPr lang="lv-LV" sz="2000" dirty="0" smtClean="0"/>
              <a:t>#</a:t>
            </a:r>
            <a:r>
              <a:rPr lang="lv-LV" sz="2000" dirty="0" err="1" smtClean="0"/>
              <a:t>uploadFileToCurrentProject</a:t>
            </a:r>
            <a:endParaRPr lang="lv-LV" sz="2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47900" y="2647265"/>
            <a:ext cx="636494" cy="7077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8906" y="197654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name of the </a:t>
            </a:r>
            <a:r>
              <a:rPr lang="en-US" b="1" dirty="0" smtClean="0">
                <a:solidFill>
                  <a:srgbClr val="0070C0"/>
                </a:solidFill>
              </a:rPr>
              <a:t>instruction set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(e.g., </a:t>
            </a:r>
            <a:r>
              <a:rPr lang="en-US" dirty="0" err="1" smtClean="0">
                <a:solidFill>
                  <a:srgbClr val="0070C0"/>
                </a:solidFill>
              </a:rPr>
              <a:t>staticjava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lua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clientjs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shell_script</a:t>
            </a:r>
            <a:r>
              <a:rPr lang="en-US" dirty="0" smtClean="0">
                <a:solidFill>
                  <a:srgbClr val="0070C0"/>
                </a:solidFill>
              </a:rPr>
              <a:t>, python3, etc.)</a:t>
            </a:r>
          </a:p>
        </p:txBody>
      </p:sp>
      <p:sp>
        <p:nvSpPr>
          <p:cNvPr id="7" name="Oval 6"/>
          <p:cNvSpPr/>
          <p:nvPr/>
        </p:nvSpPr>
        <p:spPr>
          <a:xfrm>
            <a:off x="2333065" y="3253516"/>
            <a:ext cx="1183341" cy="424255"/>
          </a:xfrm>
          <a:prstGeom prst="ellipse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89484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The</a:t>
            </a:r>
            <a:r>
              <a:rPr lang="lv-LV" dirty="0" smtClean="0"/>
              <a:t> Code </a:t>
            </a:r>
            <a:r>
              <a:rPr lang="lv-LV" dirty="0" err="1" smtClean="0"/>
              <a:t>Space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lv-LV" sz="2000" dirty="0" err="1" smtClean="0"/>
              <a:t>uploadFile</a:t>
            </a:r>
            <a:r>
              <a:rPr lang="lv-LV" sz="2000" dirty="0" smtClean="0"/>
              <a:t>(JSON</a:t>
            </a:r>
            <a:r>
              <a:rPr lang="lv-LV" sz="2000" dirty="0"/>
              <a:t>)=</a:t>
            </a:r>
            <a:r>
              <a:rPr lang="lv-LV" sz="2000" dirty="0" err="1" smtClean="0"/>
              <a:t>staticjava:org.webappos</a:t>
            </a:r>
            <a:r>
              <a:rPr lang="lv-LV" sz="2000" dirty="0" smtClean="0"/>
              <a:t>.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         </a:t>
            </a:r>
            <a:r>
              <a:rPr lang="lv-LV" sz="2000" dirty="0" err="1" smtClean="0"/>
              <a:t>webcalls.FSActions_webcalls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   </a:t>
            </a:r>
            <a:r>
              <a:rPr lang="lv-LV" sz="2000" dirty="0" smtClean="0"/>
              <a:t>#</a:t>
            </a:r>
            <a:r>
              <a:rPr lang="lv-LV" sz="2000" dirty="0" err="1" smtClean="0"/>
              <a:t>uploadFileToCurrentProject</a:t>
            </a:r>
            <a:endParaRPr lang="lv-LV" sz="2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247900" y="2647265"/>
            <a:ext cx="636494" cy="7077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58906" y="197654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name of the </a:t>
            </a:r>
            <a:r>
              <a:rPr lang="en-US" b="1" dirty="0" smtClean="0">
                <a:solidFill>
                  <a:srgbClr val="0070C0"/>
                </a:solidFill>
              </a:rPr>
              <a:t>instruction set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(e.g., </a:t>
            </a:r>
            <a:r>
              <a:rPr lang="en-US" dirty="0" err="1" smtClean="0">
                <a:solidFill>
                  <a:srgbClr val="0070C0"/>
                </a:solidFill>
              </a:rPr>
              <a:t>staticjava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lua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clientjs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 smtClean="0">
                <a:solidFill>
                  <a:srgbClr val="0070C0"/>
                </a:solidFill>
              </a:rPr>
              <a:t>shell_script</a:t>
            </a:r>
            <a:r>
              <a:rPr lang="en-US" dirty="0" smtClean="0">
                <a:solidFill>
                  <a:srgbClr val="0070C0"/>
                </a:solidFill>
              </a:rPr>
              <a:t>, python3, etc.)</a:t>
            </a:r>
          </a:p>
        </p:txBody>
      </p:sp>
      <p:sp>
        <p:nvSpPr>
          <p:cNvPr id="7" name="Oval 6"/>
          <p:cNvSpPr/>
          <p:nvPr/>
        </p:nvSpPr>
        <p:spPr>
          <a:xfrm>
            <a:off x="2333065" y="3253516"/>
            <a:ext cx="1183341" cy="424255"/>
          </a:xfrm>
          <a:prstGeom prst="ellipse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TextBox 7"/>
          <p:cNvSpPr txBox="1"/>
          <p:nvPr/>
        </p:nvSpPr>
        <p:spPr>
          <a:xfrm>
            <a:off x="5158740" y="849684"/>
            <a:ext cx="3931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Analogy with </a:t>
            </a:r>
            <a:r>
              <a:rPr lang="en-US" b="1" dirty="0" smtClean="0">
                <a:solidFill>
                  <a:srgbClr val="0070C0"/>
                </a:solidFill>
              </a:rPr>
              <a:t>classical instruction sets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x86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IA-64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Java bytecode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680940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" y="3071099"/>
            <a:ext cx="89535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Babbage, Turing, and von Neumann</a:t>
            </a:r>
            <a:br>
              <a:rPr lang="en-US" dirty="0" smtClean="0"/>
            </a:br>
            <a:r>
              <a:rPr lang="en-US" dirty="0" smtClean="0"/>
              <a:t>had in common?</a:t>
            </a:r>
            <a:endParaRPr lang="lv-LV" dirty="0"/>
          </a:p>
        </p:txBody>
      </p:sp>
      <p:pic>
        <p:nvPicPr>
          <p:cNvPr id="2050" name="Picture 2" descr="ÐÐ°ÑÑÐ¸Ð½ÐºÐ¸ Ð¿Ð¾ Ð·Ð°Ð¿ÑÐ¾ÑÑ charles babb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9" y="449897"/>
            <a:ext cx="1856105" cy="219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lan Turing Aged 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9897"/>
            <a:ext cx="1508760" cy="205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ÐÐ°ÑÑÐ¸Ð½ÐºÐ¸ Ð¿Ð¾ Ð·Ð°Ð¿ÑÐ¾ÑÑ john von neuman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60" y="480377"/>
            <a:ext cx="1734990" cy="197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91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Web</a:t>
            </a:r>
            <a:r>
              <a:rPr lang="lv-LV" dirty="0" smtClean="0"/>
              <a:t> </a:t>
            </a:r>
            <a:r>
              <a:rPr lang="lv-LV" dirty="0" err="1" smtClean="0"/>
              <a:t>Processors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Each supports 1 or more instruction sets</a:t>
            </a:r>
          </a:p>
          <a:p>
            <a:pPr marL="0" indent="0">
              <a:buNone/>
            </a:pPr>
            <a:r>
              <a:rPr lang="en-US" dirty="0" smtClean="0"/>
              <a:t>Hierarchy:</a:t>
            </a:r>
          </a:p>
          <a:p>
            <a:pPr marL="0" indent="0">
              <a:buNone/>
            </a:pPr>
            <a:endParaRPr lang="en-US" dirty="0" smtClean="0"/>
          </a:p>
          <a:p>
            <a:endParaRPr lang="lv-LV" dirty="0"/>
          </a:p>
        </p:txBody>
      </p:sp>
      <p:pic>
        <p:nvPicPr>
          <p:cNvPr id="4" name="Picture 3" descr="https://webappos.org/processor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484" y="1063229"/>
            <a:ext cx="1083968" cy="10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ebappos.org/processor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505" y="1063229"/>
            <a:ext cx="1083968" cy="10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webappos.org/processor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526" y="1063229"/>
            <a:ext cx="1083968" cy="108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80466" y="2897387"/>
            <a:ext cx="1623060" cy="3334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JS</a:t>
            </a:r>
            <a:endParaRPr lang="lv-LV" dirty="0"/>
          </a:p>
        </p:txBody>
      </p:sp>
      <p:sp>
        <p:nvSpPr>
          <p:cNvPr id="8" name="Rectangle 7"/>
          <p:cNvSpPr/>
          <p:nvPr/>
        </p:nvSpPr>
        <p:spPr>
          <a:xfrm>
            <a:off x="3280466" y="3412512"/>
            <a:ext cx="1623060" cy="3334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JS 6</a:t>
            </a:r>
            <a:endParaRPr lang="lv-LV" dirty="0"/>
          </a:p>
        </p:txBody>
      </p:sp>
      <p:sp>
        <p:nvSpPr>
          <p:cNvPr id="9" name="Rectangle 8"/>
          <p:cNvSpPr/>
          <p:nvPr/>
        </p:nvSpPr>
        <p:spPr>
          <a:xfrm>
            <a:off x="2345922" y="3927637"/>
            <a:ext cx="1623060" cy="3334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Client-side JS 6</a:t>
            </a:r>
            <a:endParaRPr lang="lv-LV" dirty="0"/>
          </a:p>
        </p:txBody>
      </p:sp>
      <p:sp>
        <p:nvSpPr>
          <p:cNvPr id="10" name="Rectangle 9"/>
          <p:cNvSpPr/>
          <p:nvPr/>
        </p:nvSpPr>
        <p:spPr>
          <a:xfrm>
            <a:off x="4121382" y="3913290"/>
            <a:ext cx="1623060" cy="33349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Any-side JS 6</a:t>
            </a:r>
            <a:endParaRPr lang="lv-LV" dirty="0"/>
          </a:p>
        </p:txBody>
      </p:sp>
      <p:cxnSp>
        <p:nvCxnSpPr>
          <p:cNvPr id="12" name="Straight Arrow Connector 11"/>
          <p:cNvCxnSpPr>
            <a:stCxn id="8" idx="0"/>
            <a:endCxn id="7" idx="2"/>
          </p:cNvCxnSpPr>
          <p:nvPr/>
        </p:nvCxnSpPr>
        <p:spPr>
          <a:xfrm flipV="1">
            <a:off x="4091996" y="3230880"/>
            <a:ext cx="0" cy="1816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413760" y="3746005"/>
            <a:ext cx="0" cy="167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686300" y="3767526"/>
            <a:ext cx="0" cy="1457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473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dirty="0"/>
          </a:p>
        </p:txBody>
      </p:sp>
      <p:pic>
        <p:nvPicPr>
          <p:cNvPr id="4" name="Picture 2" descr="Web Browser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19" y="1763191"/>
            <a:ext cx="1659649" cy="145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Web Virtualization Server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405" y="1702091"/>
            <a:ext cx="1988460" cy="211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webappos.org/processor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798" y="1955612"/>
            <a:ext cx="804853" cy="80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s://webappos.org/processor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479" y="2488323"/>
            <a:ext cx="804853" cy="80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webappos.org/processor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513" y="2605059"/>
            <a:ext cx="804853" cy="80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Network Could Computing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156" y="324407"/>
            <a:ext cx="2385103" cy="180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s://webappos.org/processor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629" y="850543"/>
            <a:ext cx="804853" cy="80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s://webappos.org/processor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444" y="660802"/>
            <a:ext cx="804853" cy="80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28700" y="3962400"/>
            <a:ext cx="1991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PHP, Java, Python...</a:t>
            </a:r>
            <a:endParaRPr lang="lv-LV" dirty="0"/>
          </a:p>
        </p:txBody>
      </p:sp>
      <p:sp>
        <p:nvSpPr>
          <p:cNvPr id="21" name="TextBox 20"/>
          <p:cNvSpPr txBox="1"/>
          <p:nvPr/>
        </p:nvSpPr>
        <p:spPr>
          <a:xfrm>
            <a:off x="4316370" y="3337075"/>
            <a:ext cx="2961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mainly JavaScript;</a:t>
            </a:r>
          </a:p>
          <a:p>
            <a:r>
              <a:rPr lang="en-US" dirty="0" smtClean="0"/>
              <a:t>possible </a:t>
            </a:r>
            <a:r>
              <a:rPr lang="en-US" dirty="0" err="1" smtClean="0"/>
              <a:t>WebAssembly</a:t>
            </a:r>
            <a:r>
              <a:rPr lang="en-US" dirty="0" smtClean="0"/>
              <a:t>, Flash,</a:t>
            </a:r>
          </a:p>
          <a:p>
            <a:r>
              <a:rPr lang="en-US" dirty="0" smtClean="0"/>
              <a:t>Java applets... 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lv-LV" dirty="0" err="1" smtClean="0"/>
              <a:t>Web</a:t>
            </a:r>
            <a:r>
              <a:rPr lang="lv-LV" dirty="0" smtClean="0"/>
              <a:t> </a:t>
            </a:r>
            <a:r>
              <a:rPr lang="lv-LV" dirty="0" err="1" smtClean="0"/>
              <a:t>Processors</a:t>
            </a:r>
            <a:endParaRPr lang="lv-LV" dirty="0"/>
          </a:p>
        </p:txBody>
      </p:sp>
      <p:sp>
        <p:nvSpPr>
          <p:cNvPr id="23" name="TextBox 22"/>
          <p:cNvSpPr txBox="1"/>
          <p:nvPr/>
        </p:nvSpPr>
        <p:spPr>
          <a:xfrm>
            <a:off x="6837979" y="1569101"/>
            <a:ext cx="17930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remote</a:t>
            </a:r>
          </a:p>
          <a:p>
            <a:pPr algn="ctr"/>
            <a:r>
              <a:rPr lang="en-US" dirty="0"/>
              <a:t>(</a:t>
            </a:r>
            <a:r>
              <a:rPr lang="en-US" dirty="0" smtClean="0"/>
              <a:t>specific</a:t>
            </a:r>
          </a:p>
          <a:p>
            <a:pPr algn="ctr"/>
            <a:r>
              <a:rPr lang="en-US" dirty="0" smtClean="0"/>
              <a:t>OS/environment,</a:t>
            </a:r>
          </a:p>
          <a:p>
            <a:pPr algn="ctr"/>
            <a:r>
              <a:rPr lang="en-US" dirty="0" smtClean="0"/>
              <a:t>e.g. Solaris)</a:t>
            </a:r>
          </a:p>
        </p:txBody>
      </p:sp>
    </p:spTree>
    <p:extLst>
      <p:ext uri="{BB962C8B-B14F-4D97-AF65-F5344CB8AC3E}">
        <p14:creationId xmlns:p14="http://schemas.microsoft.com/office/powerpoint/2010/main" val="2250054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Web</a:t>
            </a:r>
            <a:r>
              <a:rPr lang="lv-LV" dirty="0" smtClean="0"/>
              <a:t> I/O </a:t>
            </a:r>
            <a:r>
              <a:rPr lang="lv-LV" dirty="0" err="1" smtClean="0"/>
              <a:t>Devices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1200151"/>
            <a:ext cx="8923020" cy="3394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Standardized via APIs:</a:t>
            </a:r>
          </a:p>
          <a:p>
            <a:r>
              <a:rPr lang="en-US" dirty="0" smtClean="0"/>
              <a:t>File Systems</a:t>
            </a:r>
          </a:p>
          <a:p>
            <a:pPr lvl="1"/>
            <a:r>
              <a:rPr lang="en-US" dirty="0" smtClean="0"/>
              <a:t>Server-side file system (the cloud for storing </a:t>
            </a:r>
            <a:br>
              <a:rPr lang="en-US" dirty="0" smtClean="0"/>
            </a:br>
            <a:r>
              <a:rPr lang="en-US" dirty="0" smtClean="0"/>
              <a:t>user home directories)</a:t>
            </a:r>
          </a:p>
          <a:p>
            <a:pPr lvl="1"/>
            <a:r>
              <a:rPr lang="en-US" dirty="0" smtClean="0"/>
              <a:t>Remote cloud drives (iCloud drive, OneDrive,</a:t>
            </a:r>
            <a:br>
              <a:rPr lang="en-US" dirty="0" smtClean="0"/>
            </a:br>
            <a:r>
              <a:rPr lang="en-US" dirty="0" smtClean="0"/>
              <a:t>Google drive..)</a:t>
            </a:r>
          </a:p>
          <a:p>
            <a:r>
              <a:rPr lang="en-US" dirty="0" smtClean="0"/>
              <a:t>Desktop</a:t>
            </a:r>
          </a:p>
          <a:p>
            <a:r>
              <a:rPr lang="en-US" dirty="0" smtClean="0"/>
              <a:t>Registry (Tree-like database)</a:t>
            </a:r>
            <a:endParaRPr lang="lv-LV" dirty="0"/>
          </a:p>
        </p:txBody>
      </p:sp>
      <p:pic>
        <p:nvPicPr>
          <p:cNvPr id="4" name="Picture 10" descr="Green Yellow Blue Violet Folders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843" y="634604"/>
            <a:ext cx="1861747" cy="141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380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Web</a:t>
            </a:r>
            <a:r>
              <a:rPr lang="lv-LV" dirty="0" smtClean="0"/>
              <a:t> I/O </a:t>
            </a:r>
            <a:r>
              <a:rPr lang="lv-LV" dirty="0" err="1" smtClean="0"/>
              <a:t>Devices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Non-standardized devices can be accessed via actions implemented using native code (in actions):</a:t>
            </a:r>
          </a:p>
          <a:p>
            <a:r>
              <a:rPr lang="en-US" dirty="0" smtClean="0"/>
              <a:t>Browser-side printer (accessible from client-side JS)</a:t>
            </a:r>
          </a:p>
          <a:p>
            <a:r>
              <a:rPr lang="en-US" dirty="0" smtClean="0"/>
              <a:t>Specific server-side or remote database (accessible from server-side Java/C++/Python code)</a:t>
            </a:r>
          </a:p>
          <a:p>
            <a:r>
              <a:rPr lang="en-US" dirty="0" smtClean="0"/>
              <a:t>Specific server-side device (e.g., an NVIDIA card accessible via CUDA)</a:t>
            </a:r>
          </a:p>
          <a:p>
            <a:r>
              <a:rPr lang="en-US" dirty="0" smtClean="0"/>
              <a:t>...</a:t>
            </a:r>
          </a:p>
        </p:txBody>
      </p:sp>
      <p:pic>
        <p:nvPicPr>
          <p:cNvPr id="4" name="Picture 8" descr="Inkjet Printer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529" y="6573"/>
            <a:ext cx="1299374" cy="125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872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web memory</a:t>
            </a:r>
          </a:p>
          <a:p>
            <a:r>
              <a:rPr lang="en-US" dirty="0" smtClean="0"/>
              <a:t>code space (actions)</a:t>
            </a:r>
          </a:p>
          <a:p>
            <a:r>
              <a:rPr lang="en-US" dirty="0" smtClean="0"/>
              <a:t>web I/O devices</a:t>
            </a:r>
            <a:endParaRPr lang="lv-LV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" y="205979"/>
            <a:ext cx="8229600" cy="857250"/>
          </a:xfrm>
        </p:spPr>
        <p:txBody>
          <a:bodyPr/>
          <a:lstStyle/>
          <a:p>
            <a:r>
              <a:rPr lang="en-US" dirty="0" smtClean="0"/>
              <a:t>The Web Computer: Summary</a:t>
            </a:r>
            <a:endParaRPr lang="lv-LV" dirty="0"/>
          </a:p>
        </p:txBody>
      </p:sp>
      <p:pic>
        <p:nvPicPr>
          <p:cNvPr id="12290" name="Picture 2" descr="Web Browsing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215" y="857489"/>
            <a:ext cx="1845310" cy="182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Brace 2"/>
          <p:cNvSpPr/>
          <p:nvPr/>
        </p:nvSpPr>
        <p:spPr>
          <a:xfrm>
            <a:off x="4166870" y="2552700"/>
            <a:ext cx="640080" cy="154686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extBox 4"/>
          <p:cNvSpPr txBox="1"/>
          <p:nvPr/>
        </p:nvSpPr>
        <p:spPr>
          <a:xfrm>
            <a:off x="4833237" y="2793346"/>
            <a:ext cx="39069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Developers do not access them directly.</a:t>
            </a:r>
          </a:p>
          <a:p>
            <a:r>
              <a:rPr lang="en-US" dirty="0"/>
              <a:t>Accessible via APIs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Who provides the APIs?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5326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Web</a:t>
            </a:r>
            <a:r>
              <a:rPr lang="lv-LV" dirty="0" smtClean="0"/>
              <a:t> Computer OS</a:t>
            </a:r>
            <a:endParaRPr lang="lv-LV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619" y="1076512"/>
            <a:ext cx="5304762" cy="2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301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err="1" smtClean="0"/>
              <a:t>webAppOS</a:t>
            </a:r>
            <a:r>
              <a:rPr lang="en-US" dirty="0" smtClean="0"/>
              <a:t>/formal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8319"/>
            <a:ext cx="8229600" cy="3394472"/>
          </a:xfrm>
        </p:spPr>
        <p:txBody>
          <a:bodyPr>
            <a:normAutofit fontScale="70000" lnSpcReduction="20000"/>
          </a:bodyPr>
          <a:lstStyle/>
          <a:p>
            <a:r>
              <a:rPr lang="lv-LV" dirty="0" err="1" smtClean="0"/>
              <a:t>defines</a:t>
            </a:r>
            <a:r>
              <a:rPr lang="lv-LV" dirty="0" smtClean="0"/>
              <a:t> </a:t>
            </a:r>
            <a:r>
              <a:rPr lang="lv-LV" dirty="0" err="1" smtClean="0"/>
              <a:t>APIs</a:t>
            </a:r>
            <a:endParaRPr lang="lv-LV" dirty="0" smtClean="0"/>
          </a:p>
          <a:p>
            <a:pPr lvl="1"/>
            <a:r>
              <a:rPr lang="lv-LV" dirty="0" err="1" smtClean="0"/>
              <a:t>for</a:t>
            </a:r>
            <a:r>
              <a:rPr lang="lv-LV" dirty="0" smtClean="0"/>
              <a:t> </a:t>
            </a:r>
            <a:r>
              <a:rPr lang="lv-LV" dirty="0" err="1" smtClean="0"/>
              <a:t>web</a:t>
            </a:r>
            <a:r>
              <a:rPr lang="lv-LV" dirty="0" smtClean="0"/>
              <a:t> </a:t>
            </a:r>
            <a:r>
              <a:rPr lang="lv-LV" dirty="0" err="1" smtClean="0"/>
              <a:t>app</a:t>
            </a:r>
            <a:r>
              <a:rPr lang="lv-LV" dirty="0" smtClean="0"/>
              <a:t> </a:t>
            </a:r>
            <a:r>
              <a:rPr lang="lv-LV" dirty="0" err="1" smtClean="0"/>
              <a:t>developers</a:t>
            </a:r>
            <a:endParaRPr lang="lv-LV" dirty="0" smtClean="0"/>
          </a:p>
          <a:p>
            <a:pPr lvl="2"/>
            <a:r>
              <a:rPr lang="lv-LV" dirty="0" err="1" smtClean="0"/>
              <a:t>for</a:t>
            </a:r>
            <a:r>
              <a:rPr lang="lv-LV" dirty="0" smtClean="0"/>
              <a:t> </a:t>
            </a:r>
            <a:r>
              <a:rPr lang="lv-LV" dirty="0" err="1" smtClean="0"/>
              <a:t>accessing</a:t>
            </a:r>
            <a:r>
              <a:rPr lang="lv-LV" dirty="0" smtClean="0"/>
              <a:t> </a:t>
            </a:r>
            <a:r>
              <a:rPr lang="lv-LV" dirty="0" err="1" smtClean="0">
                <a:solidFill>
                  <a:srgbClr val="0070C0"/>
                </a:solidFill>
              </a:rPr>
              <a:t>web</a:t>
            </a:r>
            <a:r>
              <a:rPr lang="lv-LV" dirty="0" smtClean="0">
                <a:solidFill>
                  <a:srgbClr val="0070C0"/>
                </a:solidFill>
              </a:rPr>
              <a:t> </a:t>
            </a:r>
            <a:r>
              <a:rPr lang="lv-LV" dirty="0" err="1" smtClean="0">
                <a:solidFill>
                  <a:srgbClr val="0070C0"/>
                </a:solidFill>
              </a:rPr>
              <a:t>memory</a:t>
            </a:r>
            <a:endParaRPr lang="lv-LV" dirty="0" smtClean="0">
              <a:solidFill>
                <a:srgbClr val="0070C0"/>
              </a:solidFill>
            </a:endParaRPr>
          </a:p>
          <a:p>
            <a:pPr lvl="2"/>
            <a:r>
              <a:rPr lang="lv-LV" dirty="0" err="1" smtClean="0"/>
              <a:t>for</a:t>
            </a:r>
            <a:r>
              <a:rPr lang="lv-LV" dirty="0" smtClean="0"/>
              <a:t> </a:t>
            </a:r>
            <a:r>
              <a:rPr lang="lv-LV" dirty="0" err="1" smtClean="0"/>
              <a:t>accessing</a:t>
            </a:r>
            <a:r>
              <a:rPr lang="lv-LV" dirty="0" smtClean="0"/>
              <a:t> </a:t>
            </a:r>
            <a:r>
              <a:rPr lang="lv-LV" dirty="0" err="1" smtClean="0">
                <a:solidFill>
                  <a:srgbClr val="0070C0"/>
                </a:solidFill>
              </a:rPr>
              <a:t>web</a:t>
            </a:r>
            <a:r>
              <a:rPr lang="lv-LV" dirty="0" smtClean="0">
                <a:solidFill>
                  <a:srgbClr val="0070C0"/>
                </a:solidFill>
              </a:rPr>
              <a:t> I/O </a:t>
            </a:r>
            <a:r>
              <a:rPr lang="lv-LV" dirty="0" err="1" smtClean="0">
                <a:solidFill>
                  <a:srgbClr val="0070C0"/>
                </a:solidFill>
              </a:rPr>
              <a:t>devices</a:t>
            </a:r>
            <a:r>
              <a:rPr lang="lv-LV" dirty="0" smtClean="0">
                <a:solidFill>
                  <a:srgbClr val="0070C0"/>
                </a:solidFill>
              </a:rPr>
              <a:t> </a:t>
            </a:r>
            <a:r>
              <a:rPr lang="lv-LV" dirty="0" err="1" smtClean="0">
                <a:solidFill>
                  <a:srgbClr val="0070C0"/>
                </a:solidFill>
              </a:rPr>
              <a:t>and</a:t>
            </a:r>
            <a:r>
              <a:rPr lang="lv-LV" dirty="0" smtClean="0">
                <a:solidFill>
                  <a:srgbClr val="0070C0"/>
                </a:solidFill>
              </a:rPr>
              <a:t> </a:t>
            </a:r>
            <a:r>
              <a:rPr lang="lv-LV" dirty="0" err="1" smtClean="0">
                <a:solidFill>
                  <a:srgbClr val="0070C0"/>
                </a:solidFill>
              </a:rPr>
              <a:t>services</a:t>
            </a:r>
            <a:endParaRPr lang="lv-LV" dirty="0">
              <a:solidFill>
                <a:srgbClr val="0070C0"/>
              </a:solidFill>
            </a:endParaRPr>
          </a:p>
          <a:p>
            <a:pPr lvl="2"/>
            <a:r>
              <a:rPr lang="lv-LV" dirty="0" err="1" smtClean="0"/>
              <a:t>for</a:t>
            </a:r>
            <a:r>
              <a:rPr lang="lv-LV" dirty="0" smtClean="0"/>
              <a:t> </a:t>
            </a:r>
            <a:r>
              <a:rPr lang="lv-LV" dirty="0" err="1" smtClean="0"/>
              <a:t>launching</a:t>
            </a:r>
            <a:r>
              <a:rPr lang="lv-LV" dirty="0" smtClean="0"/>
              <a:t> </a:t>
            </a:r>
            <a:r>
              <a:rPr lang="lv-LV" dirty="0" err="1" smtClean="0">
                <a:solidFill>
                  <a:srgbClr val="0070C0"/>
                </a:solidFill>
              </a:rPr>
              <a:t>code</a:t>
            </a:r>
            <a:endParaRPr lang="lv-LV" dirty="0" smtClean="0">
              <a:solidFill>
                <a:srgbClr val="0070C0"/>
              </a:solidFill>
            </a:endParaRPr>
          </a:p>
          <a:p>
            <a:pPr lvl="1"/>
            <a:r>
              <a:rPr lang="lv-LV" dirty="0" err="1" smtClean="0"/>
              <a:t>for</a:t>
            </a:r>
            <a:r>
              <a:rPr lang="lv-LV" dirty="0" smtClean="0"/>
              <a:t> </a:t>
            </a:r>
            <a:r>
              <a:rPr lang="lv-LV" dirty="0" err="1" smtClean="0"/>
              <a:t>web</a:t>
            </a:r>
            <a:r>
              <a:rPr lang="lv-LV" dirty="0" smtClean="0"/>
              <a:t> I/O </a:t>
            </a:r>
            <a:r>
              <a:rPr lang="lv-LV" dirty="0" err="1" smtClean="0"/>
              <a:t>device</a:t>
            </a:r>
            <a:r>
              <a:rPr lang="lv-LV" dirty="0" smtClean="0"/>
              <a:t> </a:t>
            </a:r>
            <a:r>
              <a:rPr lang="lv-LV" dirty="0" err="1" smtClean="0">
                <a:solidFill>
                  <a:srgbClr val="0070C0"/>
                </a:solidFill>
              </a:rPr>
              <a:t>drivers</a:t>
            </a:r>
            <a:endParaRPr lang="lv-LV" dirty="0" smtClean="0">
              <a:solidFill>
                <a:srgbClr val="0070C0"/>
              </a:solidFill>
            </a:endParaRPr>
          </a:p>
          <a:p>
            <a:pPr lvl="1"/>
            <a:r>
              <a:rPr lang="lv-LV" dirty="0" err="1" smtClean="0"/>
              <a:t>for</a:t>
            </a:r>
            <a:r>
              <a:rPr lang="lv-LV" dirty="0" smtClean="0"/>
              <a:t> </a:t>
            </a:r>
            <a:r>
              <a:rPr lang="lv-LV" dirty="0" err="1" smtClean="0"/>
              <a:t>other</a:t>
            </a:r>
            <a:r>
              <a:rPr lang="lv-LV" dirty="0" smtClean="0"/>
              <a:t> </a:t>
            </a:r>
            <a:r>
              <a:rPr lang="lv-LV" dirty="0" err="1" smtClean="0">
                <a:solidFill>
                  <a:srgbClr val="0070C0"/>
                </a:solidFill>
              </a:rPr>
              <a:t>internal</a:t>
            </a:r>
            <a:r>
              <a:rPr lang="lv-LV" dirty="0" smtClean="0"/>
              <a:t> </a:t>
            </a:r>
            <a:r>
              <a:rPr lang="lv-LV" dirty="0" err="1" smtClean="0"/>
              <a:t>components</a:t>
            </a:r>
            <a:endParaRPr lang="lv-LV" dirty="0" smtClean="0"/>
          </a:p>
          <a:p>
            <a:r>
              <a:rPr lang="lv-LV" dirty="0" err="1" smtClean="0"/>
              <a:t>defines</a:t>
            </a:r>
            <a:r>
              <a:rPr lang="lv-LV" dirty="0" smtClean="0"/>
              <a:t> </a:t>
            </a:r>
            <a:r>
              <a:rPr lang="lv-LV" dirty="0" err="1" smtClean="0"/>
              <a:t>how</a:t>
            </a:r>
            <a:r>
              <a:rPr lang="lv-LV" dirty="0" smtClean="0"/>
              <a:t> to </a:t>
            </a:r>
            <a:r>
              <a:rPr lang="lv-LV" dirty="0" err="1" smtClean="0"/>
              <a:t>deploy</a:t>
            </a:r>
            <a:r>
              <a:rPr lang="lv-LV" dirty="0" smtClean="0"/>
              <a:t> </a:t>
            </a:r>
            <a:r>
              <a:rPr lang="lv-LV" dirty="0" err="1" smtClean="0">
                <a:solidFill>
                  <a:srgbClr val="0070C0"/>
                </a:solidFill>
              </a:rPr>
              <a:t>web</a:t>
            </a:r>
            <a:r>
              <a:rPr lang="lv-LV" dirty="0" smtClean="0">
                <a:solidFill>
                  <a:srgbClr val="0070C0"/>
                </a:solidFill>
              </a:rPr>
              <a:t> </a:t>
            </a:r>
            <a:r>
              <a:rPr lang="lv-LV" dirty="0" err="1" smtClean="0">
                <a:solidFill>
                  <a:srgbClr val="0070C0"/>
                </a:solidFill>
              </a:rPr>
              <a:t>applications</a:t>
            </a:r>
            <a:r>
              <a:rPr lang="lv-LV" dirty="0" smtClean="0">
                <a:solidFill>
                  <a:srgbClr val="0070C0"/>
                </a:solidFill>
              </a:rPr>
              <a:t> </a:t>
            </a:r>
            <a:r>
              <a:rPr lang="lv-LV" dirty="0" err="1" smtClean="0">
                <a:solidFill>
                  <a:srgbClr val="0070C0"/>
                </a:solidFill>
              </a:rPr>
              <a:t>and</a:t>
            </a:r>
            <a:r>
              <a:rPr lang="lv-LV" dirty="0" smtClean="0">
                <a:solidFill>
                  <a:srgbClr val="0070C0"/>
                </a:solidFill>
              </a:rPr>
              <a:t> </a:t>
            </a:r>
            <a:r>
              <a:rPr lang="lv-LV" dirty="0" err="1" smtClean="0">
                <a:solidFill>
                  <a:srgbClr val="0070C0"/>
                </a:solidFill>
              </a:rPr>
              <a:t>web</a:t>
            </a:r>
            <a:r>
              <a:rPr lang="lv-LV" dirty="0" smtClean="0">
                <a:solidFill>
                  <a:srgbClr val="0070C0"/>
                </a:solidFill>
              </a:rPr>
              <a:t> </a:t>
            </a:r>
            <a:r>
              <a:rPr lang="lv-LV" dirty="0" err="1" smtClean="0">
                <a:solidFill>
                  <a:srgbClr val="0070C0"/>
                </a:solidFill>
              </a:rPr>
              <a:t>services</a:t>
            </a:r>
            <a:endParaRPr lang="lv-LV" dirty="0" smtClean="0">
              <a:solidFill>
                <a:srgbClr val="0070C0"/>
              </a:solidFill>
            </a:endParaRPr>
          </a:p>
          <a:p>
            <a:r>
              <a:rPr lang="lv-LV" dirty="0" err="1" smtClean="0"/>
              <a:t>defines</a:t>
            </a:r>
            <a:r>
              <a:rPr lang="lv-LV" dirty="0" smtClean="0"/>
              <a:t> </a:t>
            </a:r>
            <a:r>
              <a:rPr lang="lv-LV" dirty="0" err="1" smtClean="0"/>
              <a:t>how</a:t>
            </a:r>
            <a:r>
              <a:rPr lang="lv-LV" dirty="0" smtClean="0"/>
              <a:t> </a:t>
            </a:r>
            <a:r>
              <a:rPr lang="lv-LV" dirty="0" err="1" smtClean="0"/>
              <a:t>apps</a:t>
            </a:r>
            <a:r>
              <a:rPr lang="lv-LV" dirty="0" smtClean="0"/>
              <a:t> </a:t>
            </a:r>
            <a:r>
              <a:rPr lang="lv-LV" dirty="0" err="1" smtClean="0">
                <a:solidFill>
                  <a:srgbClr val="0070C0"/>
                </a:solidFill>
              </a:rPr>
              <a:t>communicate</a:t>
            </a:r>
            <a:r>
              <a:rPr lang="lv-LV" dirty="0" smtClean="0">
                <a:solidFill>
                  <a:srgbClr val="0070C0"/>
                </a:solidFill>
              </a:rPr>
              <a:t> </a:t>
            </a:r>
            <a:r>
              <a:rPr lang="lv-LV" dirty="0" err="1" smtClean="0">
                <a:solidFill>
                  <a:srgbClr val="0070C0"/>
                </a:solidFill>
              </a:rPr>
              <a:t>with</a:t>
            </a:r>
            <a:r>
              <a:rPr lang="lv-LV" dirty="0" smtClean="0">
                <a:solidFill>
                  <a:srgbClr val="0070C0"/>
                </a:solidFill>
              </a:rPr>
              <a:t> </a:t>
            </a:r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end</a:t>
            </a:r>
            <a:r>
              <a:rPr lang="lv-LV" dirty="0" smtClean="0"/>
              <a:t> </a:t>
            </a:r>
            <a:r>
              <a:rPr lang="lv-LV" dirty="0" err="1" smtClean="0">
                <a:solidFill>
                  <a:srgbClr val="0070C0"/>
                </a:solidFill>
              </a:rPr>
              <a:t>user</a:t>
            </a:r>
            <a:endParaRPr lang="lv-LV" dirty="0" smtClean="0">
              <a:solidFill>
                <a:srgbClr val="0070C0"/>
              </a:solidFill>
            </a:endParaRPr>
          </a:p>
          <a:p>
            <a:r>
              <a:rPr lang="lv-LV" dirty="0" err="1" smtClean="0"/>
              <a:t>manages</a:t>
            </a:r>
            <a:r>
              <a:rPr lang="lv-LV" dirty="0" smtClean="0"/>
              <a:t> </a:t>
            </a:r>
            <a:r>
              <a:rPr lang="lv-LV" dirty="0" err="1" smtClean="0">
                <a:solidFill>
                  <a:srgbClr val="0070C0"/>
                </a:solidFill>
              </a:rPr>
              <a:t>authentication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access</a:t>
            </a:r>
            <a:r>
              <a:rPr lang="lv-LV" dirty="0" smtClean="0"/>
              <a:t> to </a:t>
            </a:r>
            <a:r>
              <a:rPr lang="lv-LV" dirty="0" err="1" smtClean="0">
                <a:solidFill>
                  <a:srgbClr val="0070C0"/>
                </a:solidFill>
              </a:rPr>
              <a:t>third-party</a:t>
            </a:r>
            <a:r>
              <a:rPr lang="lv-LV" dirty="0" smtClean="0">
                <a:solidFill>
                  <a:srgbClr val="0070C0"/>
                </a:solidFill>
              </a:rPr>
              <a:t> </a:t>
            </a:r>
            <a:r>
              <a:rPr lang="lv-LV" dirty="0" err="1" smtClean="0">
                <a:solidFill>
                  <a:srgbClr val="0070C0"/>
                </a:solidFill>
              </a:rPr>
              <a:t>scopes</a:t>
            </a:r>
            <a:r>
              <a:rPr lang="lv-LV" dirty="0" smtClean="0">
                <a:solidFill>
                  <a:srgbClr val="0070C0"/>
                </a:solidFill>
              </a:rPr>
              <a:t/>
            </a:r>
            <a:br>
              <a:rPr lang="lv-LV" dirty="0" smtClean="0">
                <a:solidFill>
                  <a:srgbClr val="0070C0"/>
                </a:solidFill>
              </a:rPr>
            </a:br>
            <a:r>
              <a:rPr lang="lv-LV" dirty="0" smtClean="0"/>
              <a:t>(</a:t>
            </a:r>
            <a:r>
              <a:rPr lang="lv-LV" dirty="0" err="1" smtClean="0"/>
              <a:t>e.g</a:t>
            </a:r>
            <a:r>
              <a:rPr lang="lv-LV" dirty="0" smtClean="0"/>
              <a:t>., Google </a:t>
            </a:r>
            <a:r>
              <a:rPr lang="lv-LV" dirty="0" err="1" smtClean="0"/>
              <a:t>services</a:t>
            </a:r>
            <a:r>
              <a:rPr lang="lv-LV" dirty="0" smtClean="0"/>
              <a:t>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550679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0137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webAppOS</a:t>
            </a:r>
            <a:r>
              <a:rPr lang="en-US" dirty="0" smtClean="0"/>
              <a:t> Applications and Services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877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webAppOS</a:t>
            </a:r>
            <a:r>
              <a:rPr lang="en-US" dirty="0" smtClean="0"/>
              <a:t> applications</a:t>
            </a:r>
            <a:endParaRPr lang="lv-LV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0980" y="1200151"/>
            <a:ext cx="8839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A </a:t>
            </a:r>
            <a:r>
              <a:rPr lang="en-US" dirty="0" err="1" smtClean="0"/>
              <a:t>webAppOS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application</a:t>
            </a:r>
            <a:r>
              <a:rPr lang="en-US" dirty="0" smtClean="0"/>
              <a:t> consists of:</a:t>
            </a:r>
          </a:p>
          <a:p>
            <a:r>
              <a:rPr lang="en-US" dirty="0" smtClean="0"/>
              <a:t>a set of web calls </a:t>
            </a:r>
            <a:r>
              <a:rPr lang="en-US" b="1" dirty="0" smtClean="0"/>
              <a:t>actions </a:t>
            </a:r>
            <a:r>
              <a:rPr lang="en-US" dirty="0" smtClean="0"/>
              <a:t>(from the code space)</a:t>
            </a:r>
            <a:endParaRPr lang="lv-LV" dirty="0" smtClean="0"/>
          </a:p>
        </p:txBody>
      </p:sp>
    </p:spTree>
    <p:extLst>
      <p:ext uri="{BB962C8B-B14F-4D97-AF65-F5344CB8AC3E}">
        <p14:creationId xmlns:p14="http://schemas.microsoft.com/office/powerpoint/2010/main" val="26653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webAppOS</a:t>
            </a:r>
            <a:r>
              <a:rPr lang="en-US" dirty="0" smtClean="0"/>
              <a:t> applications</a:t>
            </a:r>
            <a:endParaRPr lang="lv-LV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901440" y="2240280"/>
            <a:ext cx="198120" cy="1082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25140" y="3284220"/>
            <a:ext cx="42493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can be factored out into </a:t>
            </a:r>
            <a:r>
              <a:rPr lang="en-US" sz="2400" b="1" dirty="0" smtClean="0">
                <a:solidFill>
                  <a:srgbClr val="0070C0"/>
                </a:solidFill>
              </a:rPr>
              <a:t>libraries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(~DLLs/shared libraries)</a:t>
            </a:r>
            <a:endParaRPr lang="lv-LV" sz="2400" dirty="0">
              <a:solidFill>
                <a:srgbClr val="0070C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0980" y="1200151"/>
            <a:ext cx="8839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A </a:t>
            </a:r>
            <a:r>
              <a:rPr lang="en-US" dirty="0" err="1" smtClean="0"/>
              <a:t>webAppOS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application</a:t>
            </a:r>
            <a:r>
              <a:rPr lang="en-US" dirty="0" smtClean="0"/>
              <a:t> consists of:</a:t>
            </a:r>
          </a:p>
          <a:p>
            <a:r>
              <a:rPr lang="en-US" dirty="0" smtClean="0"/>
              <a:t>a set of web calls </a:t>
            </a:r>
            <a:r>
              <a:rPr lang="en-US" b="1" dirty="0" smtClean="0"/>
              <a:t>actions </a:t>
            </a:r>
            <a:r>
              <a:rPr lang="en-US" dirty="0" smtClean="0"/>
              <a:t>(from the code space)</a:t>
            </a:r>
            <a:endParaRPr lang="lv-LV" dirty="0" smtClean="0"/>
          </a:p>
        </p:txBody>
      </p:sp>
    </p:spTree>
    <p:extLst>
      <p:ext uri="{BB962C8B-B14F-4D97-AF65-F5344CB8AC3E}">
        <p14:creationId xmlns:p14="http://schemas.microsoft.com/office/powerpoint/2010/main" val="288368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52512"/>
            <a:ext cx="8953500" cy="85725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same mindset!</a:t>
            </a:r>
            <a:endParaRPr lang="lv-LV" dirty="0"/>
          </a:p>
        </p:txBody>
      </p:sp>
      <p:pic>
        <p:nvPicPr>
          <p:cNvPr id="2050" name="Picture 2" descr="ÐÐ°ÑÑÐ¸Ð½ÐºÐ¸ Ð¿Ð¾ Ð·Ð°Ð¿ÑÐ¾ÑÑ charles babb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9" y="449897"/>
            <a:ext cx="1856105" cy="219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lan Turing Aged 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9897"/>
            <a:ext cx="1508760" cy="205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ÐÐ°ÑÑÐ¸Ð½ÐºÐ¸ Ð¿Ð¾ Ð·Ð°Ð¿ÑÐ¾ÑÑ john von neuman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60" y="480377"/>
            <a:ext cx="1734990" cy="197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95899" y="2583180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born in 1791</a:t>
            </a:r>
            <a:endParaRPr lang="lv-LV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2560320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born in 1912</a:t>
            </a:r>
            <a:endParaRPr lang="lv-LV" dirty="0"/>
          </a:p>
        </p:txBody>
      </p:sp>
      <p:sp>
        <p:nvSpPr>
          <p:cNvPr id="8" name="TextBox 7"/>
          <p:cNvSpPr txBox="1"/>
          <p:nvPr/>
        </p:nvSpPr>
        <p:spPr>
          <a:xfrm>
            <a:off x="6144503" y="2540522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born in 1903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997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webAppOS</a:t>
            </a:r>
            <a:r>
              <a:rPr lang="en-US" dirty="0" smtClean="0"/>
              <a:t> applications</a:t>
            </a:r>
            <a:endParaRPr lang="lv-LV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0980" y="1200151"/>
            <a:ext cx="8839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mtClean="0"/>
              <a:t>A webAppOS </a:t>
            </a:r>
            <a:r>
              <a:rPr lang="en-US" b="1" smtClean="0">
                <a:solidFill>
                  <a:srgbClr val="0070C0"/>
                </a:solidFill>
              </a:rPr>
              <a:t>application</a:t>
            </a:r>
            <a:r>
              <a:rPr lang="en-US" smtClean="0"/>
              <a:t> consists of:</a:t>
            </a:r>
          </a:p>
          <a:p>
            <a:r>
              <a:rPr lang="en-US" smtClean="0"/>
              <a:t>a set of web calls </a:t>
            </a:r>
            <a:r>
              <a:rPr lang="en-US" b="1" smtClean="0"/>
              <a:t>actions </a:t>
            </a:r>
            <a:r>
              <a:rPr lang="en-US" smtClean="0"/>
              <a:t>(from the code space)</a:t>
            </a:r>
            <a:endParaRPr lang="lv-LV" smtClean="0"/>
          </a:p>
          <a:p>
            <a:r>
              <a:rPr lang="en-US" smtClean="0"/>
              <a:t>artefacts for </a:t>
            </a:r>
            <a:r>
              <a:rPr lang="en-US" b="1" smtClean="0"/>
              <a:t>delivering a web app to the end user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50928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webAppOS</a:t>
            </a:r>
            <a:r>
              <a:rPr lang="en-US" dirty="0" smtClean="0"/>
              <a:t> applications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" y="1200151"/>
            <a:ext cx="88392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err="1" smtClean="0"/>
              <a:t>webAppOS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application</a:t>
            </a:r>
            <a:r>
              <a:rPr lang="en-US" dirty="0" smtClean="0"/>
              <a:t> consists of:</a:t>
            </a:r>
          </a:p>
          <a:p>
            <a:r>
              <a:rPr lang="en-US" dirty="0" smtClean="0"/>
              <a:t>a </a:t>
            </a:r>
            <a:r>
              <a:rPr lang="en-US" dirty="0"/>
              <a:t>set of web calls </a:t>
            </a:r>
            <a:r>
              <a:rPr lang="en-US" b="1" dirty="0" smtClean="0"/>
              <a:t>actions </a:t>
            </a:r>
            <a:r>
              <a:rPr lang="en-US" dirty="0" smtClean="0"/>
              <a:t>(from the code space)</a:t>
            </a:r>
            <a:endParaRPr lang="lv-LV" dirty="0"/>
          </a:p>
          <a:p>
            <a:r>
              <a:rPr lang="en-US" dirty="0" smtClean="0"/>
              <a:t>artefacts </a:t>
            </a:r>
            <a:r>
              <a:rPr lang="en-US" dirty="0"/>
              <a:t>for </a:t>
            </a:r>
            <a:r>
              <a:rPr lang="en-US" b="1" dirty="0"/>
              <a:t>delivering </a:t>
            </a:r>
            <a:r>
              <a:rPr lang="en-US" b="1" dirty="0" smtClean="0"/>
              <a:t>a web </a:t>
            </a:r>
            <a:r>
              <a:rPr lang="en-US" b="1" dirty="0"/>
              <a:t>app to the end user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970020" y="2941320"/>
            <a:ext cx="106680" cy="3276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25140" y="3284220"/>
            <a:ext cx="4329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GUI, console, and their variations</a:t>
            </a:r>
            <a:endParaRPr lang="lv-LV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0364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Delivering Applications</a:t>
            </a:r>
            <a:endParaRPr lang="lv-LV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Classical applications</a:t>
            </a:r>
            <a:endParaRPr lang="lv-LV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native GUI executable</a:t>
            </a:r>
          </a:p>
          <a:p>
            <a:r>
              <a:rPr lang="en-US" dirty="0" smtClean="0"/>
              <a:t>native console executable</a:t>
            </a:r>
          </a:p>
          <a:p>
            <a:r>
              <a:rPr lang="en-US" dirty="0" smtClean="0"/>
              <a:t>Java bytecode</a:t>
            </a:r>
            <a:br>
              <a:rPr lang="en-US" dirty="0" smtClean="0"/>
            </a:br>
            <a:r>
              <a:rPr lang="en-US" dirty="0" smtClean="0"/>
              <a:t>(GUI or console)</a:t>
            </a:r>
          </a:p>
          <a:p>
            <a:r>
              <a:rPr lang="en-US" dirty="0" smtClean="0"/>
              <a:t>shell script (console)</a:t>
            </a:r>
          </a:p>
          <a:p>
            <a:r>
              <a:rPr lang="en-US" dirty="0" smtClean="0"/>
              <a:t>...</a:t>
            </a:r>
            <a:endParaRPr lang="lv-LV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webAppOS</a:t>
            </a:r>
            <a:r>
              <a:rPr lang="en-US" dirty="0" smtClean="0"/>
              <a:t> applications</a:t>
            </a:r>
            <a:endParaRPr lang="lv-LV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html/</a:t>
            </a:r>
            <a:r>
              <a:rPr lang="en-US" dirty="0" err="1" smtClean="0"/>
              <a:t>css</a:t>
            </a:r>
            <a:r>
              <a:rPr lang="en-US" dirty="0" smtClean="0"/>
              <a:t>/</a:t>
            </a:r>
            <a:r>
              <a:rPr lang="en-US" dirty="0" err="1" smtClean="0"/>
              <a:t>js</a:t>
            </a:r>
            <a:r>
              <a:rPr lang="en-US" dirty="0" smtClean="0"/>
              <a:t> (GUI)</a:t>
            </a:r>
          </a:p>
          <a:p>
            <a:r>
              <a:rPr lang="en-US" dirty="0" smtClean="0"/>
              <a:t>PHP (GUI)</a:t>
            </a:r>
          </a:p>
          <a:p>
            <a:r>
              <a:rPr lang="en-US" dirty="0" err="1" smtClean="0"/>
              <a:t>javaservlet</a:t>
            </a:r>
            <a:r>
              <a:rPr lang="en-US" dirty="0" smtClean="0"/>
              <a:t> (GUI or console)</a:t>
            </a:r>
          </a:p>
          <a:p>
            <a:r>
              <a:rPr lang="en-US" dirty="0" smtClean="0"/>
              <a:t>web sockets (console)</a:t>
            </a:r>
          </a:p>
          <a:p>
            <a:r>
              <a:rPr lang="en-US" dirty="0" smtClean="0"/>
              <a:t>.war (GUI or console)</a:t>
            </a:r>
          </a:p>
          <a:p>
            <a:r>
              <a:rPr lang="en-US" dirty="0" smtClean="0"/>
              <a:t>...</a:t>
            </a:r>
            <a:endParaRPr lang="lv-LV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334250" y="2191703"/>
            <a:ext cx="346710" cy="1857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07605" y="1621631"/>
            <a:ext cx="1219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different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err="1" smtClean="0">
                <a:solidFill>
                  <a:srgbClr val="0070C0"/>
                </a:solidFill>
              </a:rPr>
              <a:t>webAppOS</a:t>
            </a:r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adapters</a:t>
            </a:r>
            <a:endParaRPr lang="lv-LV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339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webAppOS</a:t>
            </a:r>
            <a:r>
              <a:rPr lang="en-US" dirty="0" smtClean="0"/>
              <a:t> services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60298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dirty="0" err="1"/>
              <a:t>webAppOS</a:t>
            </a:r>
            <a:r>
              <a:rPr lang="en-US" dirty="0"/>
              <a:t> </a:t>
            </a:r>
            <a:r>
              <a:rPr lang="en-US" b="1" dirty="0">
                <a:solidFill>
                  <a:srgbClr val="0070C0"/>
                </a:solidFill>
              </a:rPr>
              <a:t>service</a:t>
            </a:r>
            <a:r>
              <a:rPr lang="en-US" dirty="0"/>
              <a:t> is a module that provides </a:t>
            </a:r>
            <a:r>
              <a:rPr lang="en-US" dirty="0" smtClean="0"/>
              <a:t>useful functionality </a:t>
            </a:r>
            <a:r>
              <a:rPr lang="en-US" dirty="0"/>
              <a:t>to applications but is invisible </a:t>
            </a:r>
            <a:r>
              <a:rPr lang="en-US" dirty="0" smtClean="0"/>
              <a:t>to </a:t>
            </a:r>
            <a:r>
              <a:rPr lang="lv-LV" dirty="0" err="1" smtClean="0"/>
              <a:t>end</a:t>
            </a:r>
            <a:r>
              <a:rPr lang="lv-LV" dirty="0" smtClean="0"/>
              <a:t> </a:t>
            </a:r>
            <a:r>
              <a:rPr lang="lv-LV" dirty="0" err="1"/>
              <a:t>users</a:t>
            </a:r>
            <a:r>
              <a:rPr lang="lv-LV" dirty="0" smtClean="0"/>
              <a:t>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9277407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Services</a:t>
            </a:r>
            <a:endParaRPr lang="lv-LV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482340" y="1144191"/>
            <a:ext cx="4040188" cy="479822"/>
          </a:xfrm>
        </p:spPr>
        <p:txBody>
          <a:bodyPr/>
          <a:lstStyle/>
          <a:p>
            <a:r>
              <a:rPr lang="en-US" dirty="0" smtClean="0"/>
              <a:t>Types</a:t>
            </a:r>
            <a:endParaRPr lang="lv-LV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482340" y="1624013"/>
            <a:ext cx="4040188" cy="296346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RESTful services:</a:t>
            </a:r>
          </a:p>
          <a:p>
            <a:pPr lvl="1"/>
            <a:r>
              <a:rPr lang="en-US" dirty="0" smtClean="0"/>
              <a:t>via </a:t>
            </a:r>
            <a:r>
              <a:rPr lang="en-US" dirty="0" err="1" smtClean="0"/>
              <a:t>javaservlet</a:t>
            </a:r>
            <a:endParaRPr lang="en-US" dirty="0" smtClean="0"/>
          </a:p>
          <a:p>
            <a:pPr lvl="1"/>
            <a:r>
              <a:rPr lang="en-US" dirty="0" smtClean="0"/>
              <a:t>via PHP</a:t>
            </a:r>
          </a:p>
          <a:p>
            <a:pPr lvl="1"/>
            <a:r>
              <a:rPr lang="en-US" dirty="0" smtClean="0"/>
              <a:t>via HTML</a:t>
            </a:r>
          </a:p>
          <a:p>
            <a:pPr lvl="1"/>
            <a:r>
              <a:rPr lang="en-US" dirty="0" smtClean="0"/>
              <a:t>via .war</a:t>
            </a:r>
          </a:p>
          <a:p>
            <a:r>
              <a:rPr lang="en-US" dirty="0" smtClean="0"/>
              <a:t>non-HTTP (e.g., mail) service</a:t>
            </a:r>
          </a:p>
          <a:p>
            <a:r>
              <a:rPr lang="en-US" dirty="0" smtClean="0"/>
              <a:t>via web sockets</a:t>
            </a:r>
          </a:p>
          <a:p>
            <a:r>
              <a:rPr lang="en-US" dirty="0" smtClean="0"/>
              <a:t>...</a:t>
            </a:r>
            <a:endParaRPr lang="lv-LV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69330" y="2452093"/>
            <a:ext cx="986790" cy="1857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26605" y="1903571"/>
            <a:ext cx="1219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different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err="1" smtClean="0">
                <a:solidFill>
                  <a:srgbClr val="0070C0"/>
                </a:solidFill>
              </a:rPr>
              <a:t>webAppOS</a:t>
            </a:r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adapters</a:t>
            </a:r>
            <a:endParaRPr lang="lv-LV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410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7139"/>
            <a:ext cx="8229600" cy="857250"/>
          </a:xfrm>
        </p:spPr>
        <p:txBody>
          <a:bodyPr/>
          <a:lstStyle/>
          <a:p>
            <a:r>
              <a:rPr lang="lv-LV" dirty="0" err="1" smtClean="0"/>
              <a:t>Implement</a:t>
            </a:r>
            <a:r>
              <a:rPr lang="en-US" dirty="0" err="1" smtClean="0"/>
              <a:t>ation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082799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9" y="412784"/>
            <a:ext cx="5922745" cy="425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993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able to drive a car,</a:t>
            </a:r>
            <a:br>
              <a:rPr lang="en-US" dirty="0" smtClean="0"/>
            </a:br>
            <a:r>
              <a:rPr lang="en-US" dirty="0" smtClean="0"/>
              <a:t>you don’t need to know how the engine is built</a:t>
            </a:r>
            <a:endParaRPr lang="lv-LV" dirty="0"/>
          </a:p>
        </p:txBody>
      </p:sp>
      <p:pic>
        <p:nvPicPr>
          <p:cNvPr id="16386" name="Picture 2" descr="Car Outlin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95" y="2759075"/>
            <a:ext cx="28194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Engine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019" y="2571847"/>
            <a:ext cx="1759585" cy="155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627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Languages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610600" cy="33944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Server-side: </a:t>
            </a:r>
            <a:r>
              <a:rPr lang="en-US" b="1" dirty="0" smtClean="0"/>
              <a:t>Java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dirty="0" smtClean="0"/>
              <a:t> other languages</a:t>
            </a:r>
          </a:p>
          <a:p>
            <a:pPr lvl="1"/>
            <a:r>
              <a:rPr lang="en-US" dirty="0" smtClean="0"/>
              <a:t>no stack overflow problems</a:t>
            </a:r>
          </a:p>
          <a:p>
            <a:pPr lvl="1"/>
            <a:r>
              <a:rPr lang="en-US" dirty="0" smtClean="0"/>
              <a:t>no char* overflow problems</a:t>
            </a:r>
          </a:p>
          <a:p>
            <a:pPr lvl="1"/>
            <a:r>
              <a:rPr lang="en-US" dirty="0" smtClean="0"/>
              <a:t>multiplatform</a:t>
            </a:r>
          </a:p>
          <a:p>
            <a:r>
              <a:rPr lang="en-US" dirty="0" smtClean="0"/>
              <a:t>Client-side: </a:t>
            </a:r>
            <a:r>
              <a:rPr lang="en-US" b="1" dirty="0" smtClean="0"/>
              <a:t>JavaScript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→ client-side technologies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+ web calls are possible from any side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18495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9" y="412784"/>
            <a:ext cx="5922745" cy="425065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796540" y="412784"/>
            <a:ext cx="2156460" cy="33397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4" name="Oval 3"/>
          <p:cNvSpPr/>
          <p:nvPr/>
        </p:nvSpPr>
        <p:spPr>
          <a:xfrm>
            <a:off x="6065520" y="312420"/>
            <a:ext cx="1884145" cy="4343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Oval 4"/>
          <p:cNvSpPr/>
          <p:nvPr/>
        </p:nvSpPr>
        <p:spPr>
          <a:xfrm>
            <a:off x="4518660" y="746760"/>
            <a:ext cx="2156460" cy="6172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TextBox 6"/>
          <p:cNvSpPr txBox="1"/>
          <p:nvPr/>
        </p:nvSpPr>
        <p:spPr>
          <a:xfrm>
            <a:off x="228701" y="480060"/>
            <a:ext cx="1674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Web Socket Bus</a:t>
            </a:r>
            <a:endParaRPr lang="lv-LV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58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3-Singles Assumption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lv-LV" i="1" dirty="0" err="1" smtClean="0"/>
              <a:t>single</a:t>
            </a:r>
            <a:r>
              <a:rPr lang="lv-LV" dirty="0" smtClean="0"/>
              <a:t> </a:t>
            </a:r>
            <a:r>
              <a:rPr lang="lv-LV" dirty="0" err="1" smtClean="0"/>
              <a:t>computer</a:t>
            </a:r>
            <a:endParaRPr lang="en-US" dirty="0" smtClean="0"/>
          </a:p>
          <a:p>
            <a:r>
              <a:rPr lang="lv-LV" dirty="0" err="1"/>
              <a:t>operated</a:t>
            </a:r>
            <a:r>
              <a:rPr lang="lv-LV" dirty="0"/>
              <a:t> </a:t>
            </a:r>
            <a:r>
              <a:rPr lang="lv-LV" dirty="0" err="1" smtClean="0"/>
              <a:t>by</a:t>
            </a:r>
            <a:r>
              <a:rPr lang="en-US" dirty="0"/>
              <a:t> </a:t>
            </a:r>
            <a:r>
              <a:rPr lang="lv-LV" dirty="0" smtClean="0"/>
              <a:t>a </a:t>
            </a:r>
            <a:r>
              <a:rPr lang="lv-LV" i="1" dirty="0" err="1"/>
              <a:t>single</a:t>
            </a:r>
            <a:r>
              <a:rPr lang="lv-LV" dirty="0"/>
              <a:t> </a:t>
            </a:r>
            <a:r>
              <a:rPr lang="lv-LV" dirty="0" err="1" smtClean="0"/>
              <a:t>user</a:t>
            </a:r>
            <a:endParaRPr lang="en-US" dirty="0" smtClean="0"/>
          </a:p>
          <a:p>
            <a:r>
              <a:rPr lang="en-US" dirty="0" smtClean="0"/>
              <a:t>executing </a:t>
            </a:r>
            <a:r>
              <a:rPr lang="lv-LV" i="1" dirty="0" err="1" smtClean="0"/>
              <a:t>one</a:t>
            </a:r>
            <a:r>
              <a:rPr lang="en-US" dirty="0" smtClean="0"/>
              <a:t> program</a:t>
            </a:r>
            <a:br>
              <a:rPr lang="en-US" dirty="0" smtClean="0"/>
            </a:br>
            <a:r>
              <a:rPr lang="en-US" dirty="0" smtClean="0"/>
              <a:t>at </a:t>
            </a:r>
            <a:r>
              <a:rPr lang="en-US" dirty="0"/>
              <a:t>a time</a:t>
            </a:r>
            <a:endParaRPr lang="lv-LV" dirty="0"/>
          </a:p>
        </p:txBody>
      </p:sp>
      <p:pic>
        <p:nvPicPr>
          <p:cNvPr id="7170" name="Picture 2" descr="ÐÐ°ÑÑÐ¸Ð½ÐºÐ¸ Ð¿Ð¾ Ð·Ð°Ð¿ÑÐ¾ÑÑ von neumann archite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832" y="3205147"/>
            <a:ext cx="3125673" cy="180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ÐÐ°ÑÑÐ¸Ð½ÐºÐ¸ Ð¿Ð¾ Ð·Ð°Ð¿ÑÐ¾ÑÑ turing machine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505" y="1685795"/>
            <a:ext cx="3066415" cy="138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ÐÐ°ÑÑÐ¸Ð½ÐºÐ¸ Ð¿Ð¾ Ð·Ð°Ð¿ÑÐ¾ÑÑ babbage analytical en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989" y="3208080"/>
            <a:ext cx="2400811" cy="179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56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Implementing Web Memory at the Server Side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00151"/>
            <a:ext cx="6339840" cy="33944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Original repository AR</a:t>
            </a:r>
          </a:p>
          <a:p>
            <a:pPr lvl="1"/>
            <a:r>
              <a:rPr lang="en-US" dirty="0" smtClean="0"/>
              <a:t>encoding resembles </a:t>
            </a:r>
            <a:r>
              <a:rPr lang="en-US" dirty="0" smtClean="0">
                <a:solidFill>
                  <a:srgbClr val="0070C0"/>
                </a:solidFill>
              </a:rPr>
              <a:t>Kolmogorov</a:t>
            </a:r>
            <a:r>
              <a:rPr lang="en-US" dirty="0" smtClean="0"/>
              <a:t> complexity</a:t>
            </a:r>
          </a:p>
          <a:p>
            <a:pPr lvl="1"/>
            <a:r>
              <a:rPr lang="en-US" dirty="0" smtClean="0"/>
              <a:t>encoding suitable for </a:t>
            </a:r>
            <a:r>
              <a:rPr lang="en-US" dirty="0" smtClean="0">
                <a:solidFill>
                  <a:srgbClr val="0070C0"/>
                </a:solidFill>
              </a:rPr>
              <a:t>direct synchronization </a:t>
            </a:r>
            <a:r>
              <a:rPr lang="en-US" dirty="0" smtClean="0"/>
              <a:t>via the network</a:t>
            </a:r>
          </a:p>
          <a:p>
            <a:r>
              <a:rPr lang="lv-LV" dirty="0" err="1" smtClean="0"/>
              <a:t>Implemented</a:t>
            </a:r>
            <a:r>
              <a:rPr lang="lv-LV" dirty="0" smtClean="0"/>
              <a:t> </a:t>
            </a:r>
            <a:r>
              <a:rPr lang="lv-LV" dirty="0" err="1" smtClean="0"/>
              <a:t>via</a:t>
            </a:r>
            <a:r>
              <a:rPr lang="lv-LV" dirty="0" smtClean="0"/>
              <a:t> </a:t>
            </a:r>
            <a:r>
              <a:rPr lang="en-US" dirty="0" smtClean="0"/>
              <a:t>OS-managed </a:t>
            </a:r>
            <a:r>
              <a:rPr lang="en-US" dirty="0" smtClean="0">
                <a:solidFill>
                  <a:srgbClr val="0070C0"/>
                </a:solidFill>
              </a:rPr>
              <a:t>memory-mapped files </a:t>
            </a:r>
            <a:r>
              <a:rPr lang="en-US" dirty="0" smtClean="0"/>
              <a:t>using advanced </a:t>
            </a:r>
            <a:r>
              <a:rPr lang="en-US" dirty="0" smtClean="0">
                <a:solidFill>
                  <a:srgbClr val="0070C0"/>
                </a:solidFill>
              </a:rPr>
              <a:t>hash tables </a:t>
            </a:r>
            <a:r>
              <a:rPr lang="en-US" dirty="0" smtClean="0"/>
              <a:t>(10,000+ memory slots per</a:t>
            </a:r>
            <a:br>
              <a:rPr lang="en-US" dirty="0" smtClean="0"/>
            </a:br>
            <a:r>
              <a:rPr lang="en-US" dirty="0" smtClean="0"/>
              <a:t>single server)</a:t>
            </a:r>
          </a:p>
          <a:p>
            <a:r>
              <a:rPr lang="en-US" dirty="0"/>
              <a:t>U</a:t>
            </a:r>
            <a:r>
              <a:rPr lang="en-US" dirty="0" smtClean="0"/>
              <a:t>sers </a:t>
            </a:r>
            <a:r>
              <a:rPr lang="en-US" dirty="0"/>
              <a:t>can </a:t>
            </a:r>
            <a:r>
              <a:rPr lang="lv-LV" dirty="0">
                <a:solidFill>
                  <a:srgbClr val="0070C0"/>
                </a:solidFill>
              </a:rPr>
              <a:t>re</a:t>
            </a:r>
            <a:r>
              <a:rPr lang="en-US" dirty="0">
                <a:solidFill>
                  <a:srgbClr val="0070C0"/>
                </a:solidFill>
              </a:rPr>
              <a:t>-</a:t>
            </a:r>
            <a:r>
              <a:rPr lang="lv-LV" dirty="0" err="1" smtClean="0">
                <a:solidFill>
                  <a:srgbClr val="0070C0"/>
                </a:solidFill>
              </a:rPr>
              <a:t>connect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/>
              <a:t>to the same web memory slot</a:t>
            </a:r>
            <a:endParaRPr lang="en-US" dirty="0"/>
          </a:p>
          <a:p>
            <a:endParaRPr lang="lv-LV" dirty="0"/>
          </a:p>
        </p:txBody>
      </p:sp>
      <p:pic>
        <p:nvPicPr>
          <p:cNvPr id="1026" name="Picture 2" descr="ÐÐ°ÑÑÐ¸Ð½ÐºÐ¸ Ð¿Ð¾ Ð·Ð°Ð¿ÑÐ¾ÑÑ the art of computer programming volum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346" y="1063229"/>
            <a:ext cx="2041454" cy="297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95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9" y="412784"/>
            <a:ext cx="5922745" cy="42506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6804" y="412784"/>
            <a:ext cx="2095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Web processors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web calls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adapters</a:t>
            </a:r>
            <a:endParaRPr lang="lv-LV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702292" y="1012948"/>
            <a:ext cx="213360" cy="58441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Oval 14"/>
          <p:cNvSpPr/>
          <p:nvPr/>
        </p:nvSpPr>
        <p:spPr>
          <a:xfrm>
            <a:off x="3007092" y="1708043"/>
            <a:ext cx="213360" cy="58441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6" name="Oval 15"/>
          <p:cNvSpPr/>
          <p:nvPr/>
        </p:nvSpPr>
        <p:spPr>
          <a:xfrm>
            <a:off x="7162800" y="1866900"/>
            <a:ext cx="271512" cy="2667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118698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9" y="412784"/>
            <a:ext cx="5922745" cy="425065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697480" y="617220"/>
            <a:ext cx="1333500" cy="166878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Oval 8"/>
          <p:cNvSpPr/>
          <p:nvPr/>
        </p:nvSpPr>
        <p:spPr>
          <a:xfrm>
            <a:off x="7299960" y="563880"/>
            <a:ext cx="480060" cy="166878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TextBox 2"/>
          <p:cNvSpPr txBox="1"/>
          <p:nvPr/>
        </p:nvSpPr>
        <p:spPr>
          <a:xfrm>
            <a:off x="274320" y="480060"/>
            <a:ext cx="1583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Web Processor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↔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Web Memory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Bus</a:t>
            </a:r>
            <a:endParaRPr lang="lv-LV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108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9" y="412784"/>
            <a:ext cx="5922745" cy="425065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488180" y="2552700"/>
            <a:ext cx="2468880" cy="8915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TextBox 2"/>
          <p:cNvSpPr txBox="1"/>
          <p:nvPr/>
        </p:nvSpPr>
        <p:spPr>
          <a:xfrm>
            <a:off x="321610" y="480060"/>
            <a:ext cx="148854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HTTP/AJAX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Bus</a:t>
            </a: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Transferring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HTML/JS/CSS;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providing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URLs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for apps and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services.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778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9" y="412784"/>
            <a:ext cx="5922745" cy="425065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390900" y="619006"/>
            <a:ext cx="1600200" cy="191083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TextBox 2"/>
          <p:cNvSpPr txBox="1"/>
          <p:nvPr/>
        </p:nvSpPr>
        <p:spPr>
          <a:xfrm>
            <a:off x="272239" y="480060"/>
            <a:ext cx="15872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Bridges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Seamless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mediators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between the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network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and the nodes.</a:t>
            </a:r>
            <a:endParaRPr lang="lv-LV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240780" y="480060"/>
            <a:ext cx="1600200" cy="12725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787416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Bridges</a:t>
            </a:r>
            <a:endParaRPr lang="lv-LV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48" y="809943"/>
            <a:ext cx="2203944" cy="339407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37" y="1200150"/>
            <a:ext cx="3186763" cy="261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958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(1)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single </a:t>
            </a:r>
            <a:r>
              <a:rPr lang="en-US" dirty="0"/>
              <a:t>computer </a:t>
            </a:r>
            <a:r>
              <a:rPr lang="en-US" dirty="0" smtClean="0"/>
              <a:t>illusion:</a:t>
            </a:r>
          </a:p>
          <a:p>
            <a:r>
              <a:rPr lang="lv-LV" dirty="0" err="1" smtClean="0"/>
              <a:t>automatically</a:t>
            </a:r>
            <a:r>
              <a:rPr lang="lv-LV" dirty="0" smtClean="0"/>
              <a:t>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lv-LV" dirty="0" err="1"/>
              <a:t>transparently</a:t>
            </a:r>
            <a:r>
              <a:rPr lang="lv-LV" dirty="0"/>
              <a:t> </a:t>
            </a:r>
            <a:r>
              <a:rPr lang="lv-LV" dirty="0" err="1" smtClean="0"/>
              <a:t>synchronized</a:t>
            </a:r>
            <a:r>
              <a:rPr lang="en-US" dirty="0"/>
              <a:t> </a:t>
            </a:r>
            <a:r>
              <a:rPr lang="en-US" b="1" dirty="0" smtClean="0"/>
              <a:t>web memory</a:t>
            </a:r>
            <a:r>
              <a:rPr lang="en-US" dirty="0" smtClean="0"/>
              <a:t> (a shared data </a:t>
            </a:r>
            <a:r>
              <a:rPr lang="en-US" dirty="0"/>
              <a:t>model between the client and the </a:t>
            </a:r>
            <a:r>
              <a:rPr lang="en-US" dirty="0" smtClean="0"/>
              <a:t>server)</a:t>
            </a:r>
          </a:p>
          <a:p>
            <a:r>
              <a:rPr lang="en-US" dirty="0" smtClean="0"/>
              <a:t>implementation-agnostic </a:t>
            </a:r>
            <a:r>
              <a:rPr lang="en-US" b="1" dirty="0" smtClean="0"/>
              <a:t>web calls</a:t>
            </a:r>
            <a:br>
              <a:rPr lang="en-US" b="1" dirty="0" smtClean="0"/>
            </a:br>
            <a:r>
              <a:rPr lang="en-US" dirty="0" smtClean="0"/>
              <a:t>(the location if the code is not important)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506063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(2)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Ecosystem + documentation:</a:t>
            </a:r>
          </a:p>
          <a:p>
            <a:r>
              <a:rPr lang="en-US" b="1" dirty="0" smtClean="0"/>
              <a:t>APIs</a:t>
            </a:r>
            <a:r>
              <a:rPr lang="en-US" dirty="0" smtClean="0"/>
              <a:t> for accessing the resources of the web computer</a:t>
            </a:r>
            <a:br>
              <a:rPr lang="en-US" dirty="0" smtClean="0"/>
            </a:br>
            <a:r>
              <a:rPr lang="en-US" dirty="0" smtClean="0"/>
              <a:t>(web memory, web processors, web I/O devices)</a:t>
            </a:r>
          </a:p>
          <a:p>
            <a:r>
              <a:rPr lang="en-US" b="1" dirty="0" smtClean="0"/>
              <a:t>API</a:t>
            </a:r>
            <a:r>
              <a:rPr lang="en-US" dirty="0" smtClean="0"/>
              <a:t>s for third-party </a:t>
            </a:r>
            <a:r>
              <a:rPr lang="en-US" b="1" dirty="0" smtClean="0"/>
              <a:t>drivers</a:t>
            </a:r>
          </a:p>
          <a:p>
            <a:r>
              <a:rPr lang="en-US" dirty="0"/>
              <a:t>support for </a:t>
            </a:r>
            <a:r>
              <a:rPr lang="en-US" b="1" dirty="0"/>
              <a:t>third-party services</a:t>
            </a:r>
            <a:br>
              <a:rPr lang="en-US" b="1" dirty="0"/>
            </a:br>
            <a:r>
              <a:rPr lang="en-US" dirty="0" smtClean="0"/>
              <a:t>(</a:t>
            </a:r>
            <a:r>
              <a:rPr lang="en-US" b="1" dirty="0" smtClean="0"/>
              <a:t>scopes &amp; </a:t>
            </a:r>
            <a:r>
              <a:rPr lang="en-US" b="1" dirty="0" err="1" smtClean="0"/>
              <a:t>auth</a:t>
            </a:r>
            <a:r>
              <a:rPr lang="en-US" dirty="0" smtClean="0"/>
              <a:t> </a:t>
            </a:r>
            <a:r>
              <a:rPr lang="en-US" dirty="0"/>
              <a:t>mechanism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standardized </a:t>
            </a:r>
            <a:r>
              <a:rPr lang="en-US" b="1" dirty="0" smtClean="0"/>
              <a:t>adapters</a:t>
            </a:r>
            <a:r>
              <a:rPr lang="en-US" dirty="0" smtClean="0"/>
              <a:t> for different types of applications and services</a:t>
            </a:r>
          </a:p>
          <a:p>
            <a:r>
              <a:rPr lang="en-US" dirty="0" smtClean="0"/>
              <a:t>support for </a:t>
            </a:r>
            <a:r>
              <a:rPr lang="en-US" b="1" dirty="0" smtClean="0"/>
              <a:t>libraries</a:t>
            </a:r>
            <a:r>
              <a:rPr lang="en-US" dirty="0" smtClean="0"/>
              <a:t> (DLL analogs)</a:t>
            </a:r>
          </a:p>
        </p:txBody>
      </p:sp>
    </p:spTree>
    <p:extLst>
      <p:ext uri="{BB962C8B-B14F-4D97-AF65-F5344CB8AC3E}">
        <p14:creationId xmlns:p14="http://schemas.microsoft.com/office/powerpoint/2010/main" val="18832700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5322F6-5313-FD40-838A-7A4A29085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(3)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AD806BA-0F39-8645-804D-69B2648A4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Open-source:</a:t>
            </a:r>
          </a:p>
          <a:p>
            <a:pPr marL="0" indent="0">
              <a:buNone/>
            </a:pPr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webappos.org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GitHub link</a:t>
            </a:r>
            <a:endParaRPr lang="en-US" sz="2800" dirty="0"/>
          </a:p>
          <a:p>
            <a:r>
              <a:rPr lang="en-US" sz="2800" dirty="0" smtClean="0"/>
              <a:t>Specification</a:t>
            </a:r>
          </a:p>
          <a:p>
            <a:r>
              <a:rPr lang="en-US" sz="2800" dirty="0" smtClean="0"/>
              <a:t>API &amp; Docs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240" y="1064110"/>
            <a:ext cx="5318760" cy="407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3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1026" name="Picture 2" descr="https://webappos.org/get_started/webAppOS-screensh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7201" cy="571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48618" y="3845858"/>
            <a:ext cx="3159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lv-LV" dirty="0" smtClean="0">
                <a:solidFill>
                  <a:schemeClr val="bg1"/>
                </a:solidFill>
                <a:hlinkClick r:id="rId3"/>
              </a:rPr>
              <a:t>youtu.be/Oycer61_SYw</a:t>
            </a:r>
            <a:endParaRPr lang="lv-LV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3-Singles Assumption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lv-LV" i="1" dirty="0" err="1" smtClean="0"/>
              <a:t>single</a:t>
            </a:r>
            <a:r>
              <a:rPr lang="lv-LV" dirty="0" smtClean="0"/>
              <a:t> </a:t>
            </a:r>
            <a:r>
              <a:rPr lang="lv-LV" dirty="0" err="1" smtClean="0"/>
              <a:t>computer</a:t>
            </a:r>
            <a:endParaRPr lang="en-US" dirty="0" smtClean="0"/>
          </a:p>
          <a:p>
            <a:r>
              <a:rPr lang="lv-LV" dirty="0" err="1"/>
              <a:t>operated</a:t>
            </a:r>
            <a:r>
              <a:rPr lang="lv-LV" dirty="0"/>
              <a:t> </a:t>
            </a:r>
            <a:r>
              <a:rPr lang="lv-LV" dirty="0" err="1" smtClean="0"/>
              <a:t>by</a:t>
            </a:r>
            <a:r>
              <a:rPr lang="en-US" dirty="0"/>
              <a:t> </a:t>
            </a:r>
            <a:r>
              <a:rPr lang="lv-LV" dirty="0" smtClean="0"/>
              <a:t>a </a:t>
            </a:r>
            <a:r>
              <a:rPr lang="lv-LV" i="1" dirty="0" err="1"/>
              <a:t>single</a:t>
            </a:r>
            <a:r>
              <a:rPr lang="lv-LV" dirty="0"/>
              <a:t> </a:t>
            </a:r>
            <a:r>
              <a:rPr lang="lv-LV" dirty="0" err="1" smtClean="0"/>
              <a:t>user</a:t>
            </a:r>
            <a:endParaRPr lang="en-US" dirty="0" smtClean="0"/>
          </a:p>
          <a:p>
            <a:r>
              <a:rPr lang="en-US" dirty="0" smtClean="0"/>
              <a:t>executing </a:t>
            </a:r>
            <a:r>
              <a:rPr lang="lv-LV" i="1" dirty="0" err="1" smtClean="0"/>
              <a:t>one</a:t>
            </a:r>
            <a:r>
              <a:rPr lang="en-US" dirty="0" smtClean="0"/>
              <a:t> program</a:t>
            </a:r>
            <a:br>
              <a:rPr lang="en-US" dirty="0" smtClean="0"/>
            </a:br>
            <a:r>
              <a:rPr lang="en-US" dirty="0" smtClean="0"/>
              <a:t>at </a:t>
            </a:r>
            <a:r>
              <a:rPr lang="en-US" dirty="0"/>
              <a:t>a time</a:t>
            </a:r>
            <a:endParaRPr lang="lv-LV" dirty="0"/>
          </a:p>
        </p:txBody>
      </p:sp>
      <p:pic>
        <p:nvPicPr>
          <p:cNvPr id="4098" name="Picture 2" descr="Brai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063229"/>
            <a:ext cx="2857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07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1026" name="Picture 2" descr="https://webappos.org/get_started/webAppOS-screensh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7201" cy="571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48618" y="3845858"/>
            <a:ext cx="3159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lv-LV" dirty="0" smtClean="0">
                <a:solidFill>
                  <a:schemeClr val="bg1"/>
                </a:solidFill>
                <a:hlinkClick r:id="rId3"/>
              </a:rPr>
              <a:t>youtu.be/Oycer61_SYw</a:t>
            </a:r>
            <a:endParaRPr lang="lv-LV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51460" y="1752600"/>
            <a:ext cx="4709160" cy="316992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6715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 smtClean="0"/>
              <a:t>Guinea Pig: </a:t>
            </a:r>
            <a:r>
              <a:rPr lang="en-US" dirty="0" err="1" smtClean="0"/>
              <a:t>OWLGrEd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927106" y="2368129"/>
            <a:ext cx="1289787" cy="5537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extBox 4"/>
          <p:cNvSpPr txBox="1"/>
          <p:nvPr/>
        </p:nvSpPr>
        <p:spPr>
          <a:xfrm>
            <a:off x="905358" y="3622416"/>
            <a:ext cx="27360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OWLGrEd</a:t>
            </a:r>
            <a:endParaRPr lang="en-US" dirty="0"/>
          </a:p>
          <a:p>
            <a:pPr algn="ctr"/>
            <a:r>
              <a:rPr lang="en-US" dirty="0" smtClean="0"/>
              <a:t>(Graphical Ontology </a:t>
            </a:r>
            <a:r>
              <a:rPr lang="en-US" dirty="0"/>
              <a:t>Editor)</a:t>
            </a:r>
          </a:p>
          <a:p>
            <a:pPr algn="ctr"/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owlgred.lumii.lv</a:t>
            </a:r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70725" y="3746094"/>
            <a:ext cx="1025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Web app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3BE79D7-57FD-CD45-813A-B7B1C5DFE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44586"/>
            <a:ext cx="3187094" cy="2006689"/>
          </a:xfrm>
          <a:prstGeom prst="rect">
            <a:avLst/>
          </a:prstGeom>
        </p:spPr>
      </p:pic>
      <p:pic>
        <p:nvPicPr>
          <p:cNvPr id="11266" name="Picture 2" descr="ÐÐ°ÑÑÐ¸Ð½ÐºÐ¸ Ð¿Ð¾ Ð·Ð°Ð¿ÑÐ¾ÑÑ guinea p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302" y="178571"/>
            <a:ext cx="1769315" cy="176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b Center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893" y="1558128"/>
            <a:ext cx="2210067" cy="218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9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694"/>
            <a:ext cx="9144000" cy="4475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269" y="2679258"/>
            <a:ext cx="3300642" cy="5143500"/>
          </a:xfrm>
          <a:prstGeom prst="rect">
            <a:avLst/>
          </a:prstGeom>
        </p:spPr>
      </p:pic>
      <p:pic>
        <p:nvPicPr>
          <p:cNvPr id="1026" name="Picture 2" descr="ISWC 2019 - The 18th International Semantic Web Confer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59" y="-317578"/>
            <a:ext cx="3028315" cy="151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95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2694"/>
            <a:ext cx="9144000" cy="4475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269" y="2679258"/>
            <a:ext cx="3300642" cy="51435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226702" y="2679258"/>
            <a:ext cx="837667" cy="268563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018649" y="2688638"/>
            <a:ext cx="909711" cy="268563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FF0000"/>
              </a:solidFill>
            </a:endParaRPr>
          </a:p>
        </p:txBody>
      </p:sp>
      <p:pic>
        <p:nvPicPr>
          <p:cNvPr id="10" name="Picture 2" descr="ISWC 2019 - The 18th International Semantic Web Confer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059" y="-317578"/>
            <a:ext cx="3028315" cy="151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3074483" y="2859927"/>
            <a:ext cx="695019" cy="268563"/>
          </a:xfrm>
          <a:prstGeom prst="ellipse">
            <a:avLst/>
          </a:prstGeom>
          <a:noFill/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4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895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“You </a:t>
            </a:r>
            <a:r>
              <a:rPr lang="en-US" dirty="0"/>
              <a:t>want it </a:t>
            </a:r>
            <a:r>
              <a:rPr lang="en-US" dirty="0" smtClean="0"/>
              <a:t>[</a:t>
            </a:r>
            <a:r>
              <a:rPr lang="lv-LV" dirty="0" smtClean="0"/>
              <a:t>t</a:t>
            </a:r>
            <a:r>
              <a:rPr lang="en-US" dirty="0" smtClean="0"/>
              <a:t>he </a:t>
            </a:r>
            <a:r>
              <a:rPr lang="lv-LV" dirty="0"/>
              <a:t>b</a:t>
            </a:r>
            <a:r>
              <a:rPr lang="en-US" dirty="0" err="1" smtClean="0"/>
              <a:t>rowser</a:t>
            </a:r>
            <a:r>
              <a:rPr lang="en-US" dirty="0"/>
              <a:t>] to be </a:t>
            </a:r>
            <a:r>
              <a:rPr lang="en-US" dirty="0" smtClean="0"/>
              <a:t>a</a:t>
            </a:r>
            <a:br>
              <a:rPr lang="en-US" dirty="0" smtClean="0"/>
            </a:br>
            <a:r>
              <a:rPr lang="en-US" dirty="0" smtClean="0"/>
              <a:t>  mini-operating </a:t>
            </a:r>
            <a:r>
              <a:rPr lang="en-US" dirty="0"/>
              <a:t>system, and the people </a:t>
            </a:r>
            <a:r>
              <a:rPr lang="en-US" dirty="0" smtClean="0"/>
              <a:t>who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/>
              <a:t>did the browser mistook it as an application</a:t>
            </a:r>
            <a:r>
              <a:rPr lang="en-US" dirty="0" smtClean="0"/>
              <a:t>.”</a:t>
            </a:r>
            <a:endParaRPr lang="lv-LV" dirty="0" smtClean="0"/>
          </a:p>
          <a:p>
            <a:pPr marL="0" indent="0" algn="r">
              <a:buNone/>
            </a:pPr>
            <a:r>
              <a:rPr lang="en-US" i="1" dirty="0"/>
              <a:t>Alan Kay</a:t>
            </a:r>
            <a:endParaRPr lang="lv-LV" i="1" dirty="0" smtClean="0"/>
          </a:p>
        </p:txBody>
      </p:sp>
      <p:pic>
        <p:nvPicPr>
          <p:cNvPr id="4" name="Picture 2" descr="Web Browser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83" y="2466368"/>
            <a:ext cx="2317059" cy="20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21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979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“You </a:t>
            </a:r>
            <a:r>
              <a:rPr lang="en-US" dirty="0"/>
              <a:t>want it </a:t>
            </a:r>
            <a:r>
              <a:rPr lang="en-US" dirty="0" smtClean="0"/>
              <a:t>[</a:t>
            </a:r>
            <a:r>
              <a:rPr lang="lv-LV" dirty="0" smtClean="0"/>
              <a:t>t</a:t>
            </a:r>
            <a:r>
              <a:rPr lang="en-US" dirty="0" smtClean="0"/>
              <a:t>he </a:t>
            </a:r>
            <a:r>
              <a:rPr lang="lv-LV" dirty="0"/>
              <a:t>b</a:t>
            </a:r>
            <a:r>
              <a:rPr lang="en-US" dirty="0" err="1" smtClean="0"/>
              <a:t>rowser</a:t>
            </a:r>
            <a:r>
              <a:rPr lang="en-US" dirty="0"/>
              <a:t>] to be </a:t>
            </a:r>
            <a:r>
              <a:rPr lang="en-US" dirty="0" smtClean="0"/>
              <a:t>a</a:t>
            </a:r>
            <a:br>
              <a:rPr lang="en-US" dirty="0" smtClean="0"/>
            </a:br>
            <a:r>
              <a:rPr lang="en-US" dirty="0" smtClean="0"/>
              <a:t>  mini-operating </a:t>
            </a:r>
            <a:r>
              <a:rPr lang="en-US" dirty="0"/>
              <a:t>system, and the people </a:t>
            </a:r>
            <a:r>
              <a:rPr lang="en-US" dirty="0" smtClean="0"/>
              <a:t>who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/>
              <a:t>did the browser mistook it as an application</a:t>
            </a:r>
            <a:r>
              <a:rPr lang="en-US" dirty="0" smtClean="0"/>
              <a:t>.”</a:t>
            </a:r>
            <a:endParaRPr lang="lv-LV" dirty="0" smtClean="0"/>
          </a:p>
          <a:p>
            <a:pPr marL="0" indent="0" algn="r">
              <a:buNone/>
            </a:pPr>
            <a:r>
              <a:rPr lang="en-US" i="1" dirty="0"/>
              <a:t>Alan Kay</a:t>
            </a:r>
            <a:endParaRPr lang="lv-LV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316" y="1954891"/>
            <a:ext cx="2479443" cy="1397747"/>
          </a:xfrm>
          <a:prstGeom prst="rect">
            <a:avLst/>
          </a:prstGeom>
        </p:spPr>
      </p:pic>
      <p:pic>
        <p:nvPicPr>
          <p:cNvPr id="1026" name="Picture 2" descr="Web Browser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83" y="2466368"/>
            <a:ext cx="2317059" cy="20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b Virtualization Server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21" y="2633651"/>
            <a:ext cx="1816411" cy="19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482396">
            <a:off x="5171861" y="3282763"/>
            <a:ext cx="569242" cy="4034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Right Arrow 7"/>
          <p:cNvSpPr/>
          <p:nvPr/>
        </p:nvSpPr>
        <p:spPr>
          <a:xfrm rot="9511731">
            <a:off x="2753694" y="3150932"/>
            <a:ext cx="569242" cy="40341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48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2290"/>
            <a:ext cx="8229600" cy="857250"/>
          </a:xfrm>
        </p:spPr>
        <p:txBody>
          <a:bodyPr/>
          <a:lstStyle/>
          <a:p>
            <a:pPr algn="ctr"/>
            <a:r>
              <a:rPr lang="lv-LV" dirty="0" err="1"/>
              <a:t>Thank</a:t>
            </a:r>
            <a:r>
              <a:rPr lang="lv-LV" dirty="0"/>
              <a:t> </a:t>
            </a:r>
            <a:r>
              <a:rPr lang="lv-LV" dirty="0" err="1"/>
              <a:t>you</a:t>
            </a:r>
            <a:r>
              <a:rPr lang="lv-LV" dirty="0"/>
              <a:t>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798" y="2351468"/>
            <a:ext cx="1775961" cy="1001170"/>
          </a:xfrm>
          <a:prstGeom prst="rect">
            <a:avLst/>
          </a:prstGeom>
        </p:spPr>
      </p:pic>
      <p:pic>
        <p:nvPicPr>
          <p:cNvPr id="4" name="Picture 2" descr="Web Browser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203" y="2623398"/>
            <a:ext cx="1659649" cy="145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Web Virtualization Server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580" y="2758681"/>
            <a:ext cx="1301048" cy="138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 rot="1482396">
            <a:off x="5516683" y="3114506"/>
            <a:ext cx="291596" cy="2889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Right Arrow 6"/>
          <p:cNvSpPr/>
          <p:nvPr/>
        </p:nvSpPr>
        <p:spPr>
          <a:xfrm rot="9511731">
            <a:off x="3392631" y="3069997"/>
            <a:ext cx="291596" cy="28895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050" name="Picture 2" descr="Brain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19" y="487229"/>
            <a:ext cx="2080345" cy="199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48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Then the Web Comes...</a:t>
            </a:r>
            <a:endParaRPr lang="en-US" dirty="0"/>
          </a:p>
        </p:txBody>
      </p:sp>
      <p:pic>
        <p:nvPicPr>
          <p:cNvPr id="1028" name="Picture 4" descr="Web Center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357" y="1308060"/>
            <a:ext cx="2542365" cy="251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ÐÐ°ÑÑÐ¸Ð½ÐºÐ¸ Ð¿Ð¾ Ð·Ð°Ð¿ÑÐ¾ÑÑ vannevar bu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1142683"/>
            <a:ext cx="1557296" cy="207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39566" y="3272235"/>
            <a:ext cx="3947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Vannevar</a:t>
            </a:r>
            <a:r>
              <a:rPr lang="en-US" dirty="0" smtClean="0"/>
              <a:t> Bush, “As we may think”, 1945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1154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33904" y="964116"/>
            <a:ext cx="1468582" cy="25245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  <a:p>
            <a:pPr algn="ctr"/>
            <a:endParaRPr lang="lv-LV" dirty="0"/>
          </a:p>
          <a:p>
            <a:pPr algn="ctr"/>
            <a:endParaRPr lang="lv-LV" dirty="0"/>
          </a:p>
          <a:p>
            <a:pPr algn="ctr"/>
            <a:endParaRPr lang="lv-LV" dirty="0"/>
          </a:p>
          <a:p>
            <a:pPr algn="ctr"/>
            <a:endParaRPr lang="lv-LV" dirty="0"/>
          </a:p>
          <a:p>
            <a:pPr algn="ctr"/>
            <a:endParaRPr lang="lv-LV" dirty="0"/>
          </a:p>
          <a:p>
            <a:pPr algn="ctr"/>
            <a:r>
              <a:rPr lang="lv-LV" dirty="0"/>
              <a:t>Server</a:t>
            </a:r>
          </a:p>
        </p:txBody>
      </p:sp>
      <p:pic>
        <p:nvPicPr>
          <p:cNvPr id="3076" name="Picture 4" descr="dsp by pgbrando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420" y="1269636"/>
            <a:ext cx="607550" cy="6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ebappos.org/ram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903" y="2086637"/>
            <a:ext cx="1270584" cy="27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28265" y="2083594"/>
            <a:ext cx="596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err="1"/>
              <a:t>vs</a:t>
            </a:r>
            <a:r>
              <a:rPr lang="lv-LV" sz="2800" dirty="0"/>
              <a:t>.</a:t>
            </a:r>
          </a:p>
        </p:txBody>
      </p:sp>
      <p:pic>
        <p:nvPicPr>
          <p:cNvPr id="3084" name="Picture 12" descr="Laptop by metalmario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99" y="1445414"/>
            <a:ext cx="1561972" cy="156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/>
              <a:t>And Then the Web Comes...</a:t>
            </a:r>
          </a:p>
        </p:txBody>
      </p:sp>
      <p:pic>
        <p:nvPicPr>
          <p:cNvPr id="12" name="Picture 12" descr="Laptop by metalmario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342" y="885120"/>
            <a:ext cx="1561972" cy="156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Laptop by metalmario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002" y="1518518"/>
            <a:ext cx="1561972" cy="156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Laptop by metalmario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828" y="1445414"/>
            <a:ext cx="1561972" cy="156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5063943" y="1515166"/>
            <a:ext cx="1468582" cy="25245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  <a:p>
            <a:pPr algn="ctr"/>
            <a:endParaRPr lang="lv-LV" dirty="0"/>
          </a:p>
          <a:p>
            <a:pPr algn="ctr"/>
            <a:endParaRPr lang="lv-LV" dirty="0"/>
          </a:p>
          <a:p>
            <a:pPr algn="ctr"/>
            <a:endParaRPr lang="lv-LV" dirty="0"/>
          </a:p>
          <a:p>
            <a:pPr algn="ctr"/>
            <a:endParaRPr lang="lv-LV" dirty="0"/>
          </a:p>
          <a:p>
            <a:pPr algn="ctr"/>
            <a:endParaRPr lang="lv-LV" dirty="0"/>
          </a:p>
          <a:p>
            <a:pPr algn="ctr"/>
            <a:r>
              <a:rPr lang="lv-LV" dirty="0"/>
              <a:t>Server</a:t>
            </a:r>
          </a:p>
        </p:txBody>
      </p:sp>
      <p:pic>
        <p:nvPicPr>
          <p:cNvPr id="17" name="Picture 4" descr="dsp by pgbrando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459" y="1820686"/>
            <a:ext cx="607550" cy="6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webappos.org/ram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942" y="2637687"/>
            <a:ext cx="1270584" cy="27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01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33904" y="964116"/>
            <a:ext cx="1468582" cy="25245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  <a:p>
            <a:pPr algn="ctr"/>
            <a:endParaRPr lang="lv-LV" dirty="0"/>
          </a:p>
          <a:p>
            <a:pPr algn="ctr"/>
            <a:endParaRPr lang="lv-LV" dirty="0"/>
          </a:p>
          <a:p>
            <a:pPr algn="ctr"/>
            <a:endParaRPr lang="lv-LV" dirty="0"/>
          </a:p>
          <a:p>
            <a:pPr algn="ctr"/>
            <a:endParaRPr lang="lv-LV" dirty="0"/>
          </a:p>
          <a:p>
            <a:pPr algn="ctr"/>
            <a:endParaRPr lang="lv-LV" dirty="0"/>
          </a:p>
          <a:p>
            <a:pPr algn="ctr"/>
            <a:r>
              <a:rPr lang="lv-LV" dirty="0"/>
              <a:t>Server</a:t>
            </a:r>
          </a:p>
        </p:txBody>
      </p:sp>
      <p:pic>
        <p:nvPicPr>
          <p:cNvPr id="3076" name="Picture 4" descr="dsp by pgbrando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420" y="1269636"/>
            <a:ext cx="607550" cy="6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ebappos.org/ram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903" y="2086637"/>
            <a:ext cx="1270584" cy="27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artouf-89f502ad by Martou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968" y="2268261"/>
            <a:ext cx="1168541" cy="16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6100761" y="1361427"/>
            <a:ext cx="1064481" cy="24907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82" name="Picture 10" descr="Architetto remix - Orange grey man icon by alex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838" y="2656516"/>
            <a:ext cx="563447" cy="93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28265" y="2083594"/>
            <a:ext cx="596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err="1"/>
              <a:t>vs</a:t>
            </a:r>
            <a:r>
              <a:rPr lang="lv-LV" sz="2800" dirty="0"/>
              <a:t>.</a:t>
            </a:r>
          </a:p>
        </p:txBody>
      </p:sp>
      <p:pic>
        <p:nvPicPr>
          <p:cNvPr id="3084" name="Picture 12" descr="Laptop by metalmario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81" y="1044842"/>
            <a:ext cx="1561972" cy="156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2065504" y="1825828"/>
            <a:ext cx="1324947" cy="13852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/>
              <a:t>And Then the Web Comes...</a:t>
            </a:r>
          </a:p>
        </p:txBody>
      </p:sp>
    </p:spTree>
    <p:extLst>
      <p:ext uri="{BB962C8B-B14F-4D97-AF65-F5344CB8AC3E}">
        <p14:creationId xmlns:p14="http://schemas.microsoft.com/office/powerpoint/2010/main" val="347884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12941</TotalTime>
  <Words>1282</Words>
  <Application>Microsoft Office PowerPoint</Application>
  <PresentationFormat>On-screen Show (16:9)</PresentationFormat>
  <Paragraphs>353</Paragraphs>
  <Slides>66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Arial</vt:lpstr>
      <vt:lpstr>Calibri</vt:lpstr>
      <vt:lpstr>Office Theme</vt:lpstr>
      <vt:lpstr>Office Theme</vt:lpstr>
      <vt:lpstr>The Web Computer and Its Operating System: a New Approach For Creating Web Applications Sergejs Kozlovičs Institute of Mathematics and Computer Science, University of Latvia (Riga, Latvia)</vt:lpstr>
      <vt:lpstr>PowerPoint Presentation</vt:lpstr>
      <vt:lpstr>What Babbage, Turing, and von Neumann had in common?</vt:lpstr>
      <vt:lpstr>The same mindset!</vt:lpstr>
      <vt:lpstr>The 3-Singles Assumption</vt:lpstr>
      <vt:lpstr>The 3-Singles Assumption</vt:lpstr>
      <vt:lpstr>And Then the Web Comes...</vt:lpstr>
      <vt:lpstr>And Then the Web Comes...</vt:lpstr>
      <vt:lpstr>And Then the Web Comes...</vt:lpstr>
      <vt:lpstr>The Modern OS</vt:lpstr>
      <vt:lpstr>The Modern OS</vt:lpstr>
      <vt:lpstr>The Modern OS</vt:lpstr>
      <vt:lpstr>We want the 3-singles assumption when developing web applications</vt:lpstr>
      <vt:lpstr>The Web Computer</vt:lpstr>
      <vt:lpstr>The Web Computer</vt:lpstr>
      <vt:lpstr>The Web Computer</vt:lpstr>
      <vt:lpstr>PowerPoint Presentation</vt:lpstr>
      <vt:lpstr>PowerPoint Presentation</vt:lpstr>
      <vt:lpstr>PowerPoint Presentation</vt:lpstr>
      <vt:lpstr>Web Memory</vt:lpstr>
      <vt:lpstr>The Code Space</vt:lpstr>
      <vt:lpstr>The Code Space</vt:lpstr>
      <vt:lpstr>The Code Space</vt:lpstr>
      <vt:lpstr>The Code Space</vt:lpstr>
      <vt:lpstr>The Code Space</vt:lpstr>
      <vt:lpstr>The Code Space</vt:lpstr>
      <vt:lpstr>The Code Space</vt:lpstr>
      <vt:lpstr>The Code Space</vt:lpstr>
      <vt:lpstr>The Code Space</vt:lpstr>
      <vt:lpstr>Web Processors</vt:lpstr>
      <vt:lpstr>Web Processors</vt:lpstr>
      <vt:lpstr>Web I/O Devices</vt:lpstr>
      <vt:lpstr>Web I/O Devices</vt:lpstr>
      <vt:lpstr>The Web Computer: Summary</vt:lpstr>
      <vt:lpstr>The Web Computer OS</vt:lpstr>
      <vt:lpstr>webAppOS/formal</vt:lpstr>
      <vt:lpstr>webAppOS Applications and Services</vt:lpstr>
      <vt:lpstr>webAppOS applications</vt:lpstr>
      <vt:lpstr>webAppOS applications</vt:lpstr>
      <vt:lpstr>webAppOS applications</vt:lpstr>
      <vt:lpstr>webAppOS applications</vt:lpstr>
      <vt:lpstr>Delivering Applications</vt:lpstr>
      <vt:lpstr>webAppOS services</vt:lpstr>
      <vt:lpstr>Services</vt:lpstr>
      <vt:lpstr>Implementation</vt:lpstr>
      <vt:lpstr>PowerPoint Presentation</vt:lpstr>
      <vt:lpstr>PowerPoint Presentation</vt:lpstr>
      <vt:lpstr>Primary Languages</vt:lpstr>
      <vt:lpstr>PowerPoint Presentation</vt:lpstr>
      <vt:lpstr>Implementing Web Memory at the Server Side</vt:lpstr>
      <vt:lpstr>PowerPoint Presentation</vt:lpstr>
      <vt:lpstr>PowerPoint Presentation</vt:lpstr>
      <vt:lpstr>PowerPoint Presentation</vt:lpstr>
      <vt:lpstr>PowerPoint Presentation</vt:lpstr>
      <vt:lpstr>Bridges</vt:lpstr>
      <vt:lpstr>Benefits (1)</vt:lpstr>
      <vt:lpstr>Benefits (2)</vt:lpstr>
      <vt:lpstr>Benefits (3)</vt:lpstr>
      <vt:lpstr>PowerPoint Presentation</vt:lpstr>
      <vt:lpstr>PowerPoint Presentation</vt:lpstr>
      <vt:lpstr>A Guinea Pig: OWLGrEd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E Forma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Ardis Markss</dc:creator>
  <cp:lastModifiedBy>Sergejs Kozlovics</cp:lastModifiedBy>
  <cp:revision>204</cp:revision>
  <dcterms:created xsi:type="dcterms:W3CDTF">2017-04-10T12:37:28Z</dcterms:created>
  <dcterms:modified xsi:type="dcterms:W3CDTF">2019-09-13T19:37:59Z</dcterms:modified>
</cp:coreProperties>
</file>