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58"/>
  </p:notesMasterIdLst>
  <p:handoutMasterIdLst>
    <p:handoutMasterId r:id="rId59"/>
  </p:handoutMasterIdLst>
  <p:sldIdLst>
    <p:sldId id="256" r:id="rId3"/>
    <p:sldId id="259" r:id="rId4"/>
    <p:sldId id="258" r:id="rId5"/>
    <p:sldId id="304" r:id="rId6"/>
    <p:sldId id="311" r:id="rId7"/>
    <p:sldId id="285" r:id="rId8"/>
    <p:sldId id="284" r:id="rId9"/>
    <p:sldId id="260" r:id="rId10"/>
    <p:sldId id="309" r:id="rId11"/>
    <p:sldId id="263" r:id="rId12"/>
    <p:sldId id="262" r:id="rId13"/>
    <p:sldId id="310" r:id="rId14"/>
    <p:sldId id="306" r:id="rId15"/>
    <p:sldId id="305" r:id="rId16"/>
    <p:sldId id="264" r:id="rId17"/>
    <p:sldId id="266" r:id="rId18"/>
    <p:sldId id="268" r:id="rId19"/>
    <p:sldId id="267" r:id="rId20"/>
    <p:sldId id="269" r:id="rId21"/>
    <p:sldId id="265" r:id="rId22"/>
    <p:sldId id="270" r:id="rId23"/>
    <p:sldId id="307" r:id="rId24"/>
    <p:sldId id="308" r:id="rId25"/>
    <p:sldId id="271" r:id="rId26"/>
    <p:sldId id="272" r:id="rId27"/>
    <p:sldId id="302" r:id="rId28"/>
    <p:sldId id="273" r:id="rId29"/>
    <p:sldId id="274" r:id="rId30"/>
    <p:sldId id="280" r:id="rId31"/>
    <p:sldId id="275" r:id="rId32"/>
    <p:sldId id="276" r:id="rId33"/>
    <p:sldId id="277" r:id="rId34"/>
    <p:sldId id="299" r:id="rId35"/>
    <p:sldId id="278" r:id="rId36"/>
    <p:sldId id="282" r:id="rId37"/>
    <p:sldId id="283" r:id="rId38"/>
    <p:sldId id="286" r:id="rId39"/>
    <p:sldId id="312" r:id="rId40"/>
    <p:sldId id="287" r:id="rId41"/>
    <p:sldId id="289" r:id="rId42"/>
    <p:sldId id="290" r:id="rId43"/>
    <p:sldId id="291" r:id="rId44"/>
    <p:sldId id="293" r:id="rId45"/>
    <p:sldId id="294" r:id="rId46"/>
    <p:sldId id="313" r:id="rId47"/>
    <p:sldId id="314" r:id="rId48"/>
    <p:sldId id="295" r:id="rId49"/>
    <p:sldId id="315" r:id="rId50"/>
    <p:sldId id="297" r:id="rId51"/>
    <p:sldId id="298" r:id="rId52"/>
    <p:sldId id="300" r:id="rId53"/>
    <p:sldId id="316" r:id="rId54"/>
    <p:sldId id="296" r:id="rId55"/>
    <p:sldId id="281" r:id="rId56"/>
    <p:sldId id="301" r:id="rId5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4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68B47A-7C64-354C-9FE4-D289FBDE7708}" v="1766" dt="2018-07-02T07:40:38.6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12"/>
    <p:restoredTop sz="92742"/>
  </p:normalViewPr>
  <p:slideViewPr>
    <p:cSldViewPr snapToGrid="0" snapToObjects="1">
      <p:cViewPr varScale="1">
        <p:scale>
          <a:sx n="74" d="100"/>
          <a:sy n="74" d="100"/>
        </p:scale>
        <p:origin x="480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microsoft.com/office/2016/11/relationships/changesInfo" Target="changesInfos/changesInfo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gejs Kozlovics" userId="fc1e51c703920c66" providerId="LiveId" clId="{CE68B47A-7C64-354C-9FE4-D289FBDE7708}"/>
    <pc:docChg chg="undo custSel addSld modSld">
      <pc:chgData name="Sergejs Kozlovics" userId="fc1e51c703920c66" providerId="LiveId" clId="{CE68B47A-7C64-354C-9FE4-D289FBDE7708}" dt="2018-07-01T13:48:33.137" v="451" actId="20577"/>
      <pc:docMkLst>
        <pc:docMk/>
      </pc:docMkLst>
      <pc:sldChg chg="modSp">
        <pc:chgData name="Sergejs Kozlovics" userId="fc1e51c703920c66" providerId="LiveId" clId="{CE68B47A-7C64-354C-9FE4-D289FBDE7708}" dt="2018-07-01T13:32:57.456" v="183" actId="20577"/>
        <pc:sldMkLst>
          <pc:docMk/>
          <pc:sldMk cId="3971034606" sldId="264"/>
        </pc:sldMkLst>
        <pc:spChg chg="mod">
          <ac:chgData name="Sergejs Kozlovics" userId="fc1e51c703920c66" providerId="LiveId" clId="{CE68B47A-7C64-354C-9FE4-D289FBDE7708}" dt="2018-07-01T13:32:57.456" v="183" actId="20577"/>
          <ac:spMkLst>
            <pc:docMk/>
            <pc:sldMk cId="3971034606" sldId="264"/>
            <ac:spMk id="3" creationId="{00000000-0000-0000-0000-000000000000}"/>
          </ac:spMkLst>
        </pc:spChg>
      </pc:sldChg>
      <pc:sldChg chg="modSp">
        <pc:chgData name="Sergejs Kozlovics" userId="fc1e51c703920c66" providerId="LiveId" clId="{CE68B47A-7C64-354C-9FE4-D289FBDE7708}" dt="2018-06-30T17:30:19.703" v="31" actId="20577"/>
        <pc:sldMkLst>
          <pc:docMk/>
          <pc:sldMk cId="800512160" sldId="297"/>
        </pc:sldMkLst>
        <pc:graphicFrameChg chg="modGraphic">
          <ac:chgData name="Sergejs Kozlovics" userId="fc1e51c703920c66" providerId="LiveId" clId="{CE68B47A-7C64-354C-9FE4-D289FBDE7708}" dt="2018-06-30T17:30:19.703" v="31" actId="20577"/>
          <ac:graphicFrameMkLst>
            <pc:docMk/>
            <pc:sldMk cId="800512160" sldId="297"/>
            <ac:graphicFrameMk id="5" creationId="{00000000-0000-0000-0000-000000000000}"/>
          </ac:graphicFrameMkLst>
        </pc:graphicFrameChg>
      </pc:sldChg>
      <pc:sldChg chg="modSp">
        <pc:chgData name="Sergejs Kozlovics" userId="fc1e51c703920c66" providerId="LiveId" clId="{CE68B47A-7C64-354C-9FE4-D289FBDE7708}" dt="2018-07-01T13:39:31.714" v="200" actId="20577"/>
        <pc:sldMkLst>
          <pc:docMk/>
          <pc:sldMk cId="2008815674" sldId="312"/>
        </pc:sldMkLst>
        <pc:spChg chg="mod">
          <ac:chgData name="Sergejs Kozlovics" userId="fc1e51c703920c66" providerId="LiveId" clId="{CE68B47A-7C64-354C-9FE4-D289FBDE7708}" dt="2018-07-01T13:39:31.714" v="200" actId="20577"/>
          <ac:spMkLst>
            <pc:docMk/>
            <pc:sldMk cId="2008815674" sldId="312"/>
            <ac:spMk id="2" creationId="{00000000-0000-0000-0000-000000000000}"/>
          </ac:spMkLst>
        </pc:spChg>
      </pc:sldChg>
      <pc:sldChg chg="modSp add">
        <pc:chgData name="Sergejs Kozlovics" userId="fc1e51c703920c66" providerId="LiveId" clId="{CE68B47A-7C64-354C-9FE4-D289FBDE7708}" dt="2018-07-01T13:48:33.137" v="451" actId="20577"/>
        <pc:sldMkLst>
          <pc:docMk/>
          <pc:sldMk cId="559237370" sldId="316"/>
        </pc:sldMkLst>
        <pc:spChg chg="mod">
          <ac:chgData name="Sergejs Kozlovics" userId="fc1e51c703920c66" providerId="LiveId" clId="{CE68B47A-7C64-354C-9FE4-D289FBDE7708}" dt="2018-07-01T13:48:33.137" v="451" actId="20577"/>
          <ac:spMkLst>
            <pc:docMk/>
            <pc:sldMk cId="559237370" sldId="316"/>
            <ac:spMk id="3" creationId="{EAD806BA-0F39-8645-804D-69B2648A428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F4CDD-B985-1B45-A3B2-5EBCE887EFA8}" type="datetimeFigureOut">
              <a:rPr lang="en-US" smtClean="0"/>
              <a:t>7/2/18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682B4-4452-EA48-A856-74AA05CA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80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2E305-DAC4-4BEC-8927-2DBDEA1FE35D}" type="datetimeFigureOut">
              <a:rPr lang="lv-LV" smtClean="0"/>
              <a:t>02.07.18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9D7DC-254E-4983-9B77-E8CB8668F4E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61275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D7DC-254E-4983-9B77-E8CB8668F4E6}" type="slidenum">
              <a:rPr lang="lv-LV" smtClean="0"/>
              <a:t>47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37707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D7DC-254E-4983-9B77-E8CB8668F4E6}" type="slidenum">
              <a:rPr lang="lv-LV" smtClean="0"/>
              <a:t>48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63958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sz="4400"/>
            </a:lvl1pPr>
          </a:lstStyle>
          <a:p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srgbClr val="6847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srgbClr val="6847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df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pdf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-349302" y="-1016000"/>
            <a:ext cx="9519129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-38100" y="3220011"/>
            <a:ext cx="9217560" cy="192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305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dirty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68478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srgbClr val="6847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pic>
        <p:nvPicPr>
          <p:cNvPr id="8" name="Picture 7"/>
          <p:cNvPicPr/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1"/>
              <a:srcRect/>
              <a:stretch>
                <a:fillRect/>
              </a:stretch>
            </p:blipFill>
          </mc:Choice>
          <mc:Fallback>
            <p:blipFill>
              <a:blip r:embed="rId12"/>
              <a:srcRect/>
              <a:stretch>
                <a:fillRect/>
              </a:stretch>
            </p:blipFill>
          </mc:Fallback>
        </mc:AlternateContent>
        <p:spPr bwMode="auto">
          <a:xfrm>
            <a:off x="0" y="3650447"/>
            <a:ext cx="9144000" cy="149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11049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BFD9026-E6C9-1B41-85CC-CE8EC9811B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rgbClr val="68478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ebappos.org/theory/models/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wlgred.lumii.lv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tif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ebappos.org/" TargetMode="Externa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ebappos.org/dev/ar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4465" y="2731402"/>
            <a:ext cx="8362335" cy="1399089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Model Repository for Web Applications</a:t>
            </a:r>
            <a:br>
              <a:rPr lang="lv-LV" dirty="0"/>
            </a:br>
            <a:r>
              <a:rPr lang="lv-LV" sz="2000" b="0" dirty="0"/>
              <a:t>Sergejs </a:t>
            </a:r>
            <a:r>
              <a:rPr lang="lv-LV" sz="2000" b="0" dirty="0" err="1"/>
              <a:t>Kozlovičs</a:t>
            </a:r>
            <a:br>
              <a:rPr lang="lv-LV" b="0" dirty="0"/>
            </a:br>
            <a:r>
              <a:rPr lang="en-US" sz="1600" b="0" dirty="0"/>
              <a:t>Institute of Mathematics and Computer Science, University of Latvia (Riga, Latvia)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5427406" y="1710813"/>
            <a:ext cx="3167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dirty="0"/>
              <a:t>ERDF</a:t>
            </a:r>
            <a:r>
              <a:rPr lang="en-US" sz="1600" dirty="0"/>
              <a:t> project #1.1.1.2/16/I/001</a:t>
            </a:r>
            <a:endParaRPr lang="lv-LV" sz="1600" dirty="0"/>
          </a:p>
          <a:p>
            <a:r>
              <a:rPr lang="lv-LV" sz="1600" dirty="0"/>
              <a:t>A</a:t>
            </a:r>
            <a:r>
              <a:rPr lang="en-US" sz="1600" dirty="0" err="1"/>
              <a:t>pplication</a:t>
            </a:r>
            <a:r>
              <a:rPr lang="lv-LV" sz="1600" dirty="0"/>
              <a:t> </a:t>
            </a:r>
            <a:r>
              <a:rPr lang="en-US" sz="1600" dirty="0"/>
              <a:t>#1.1.1.2/VIAA/1/16/214</a:t>
            </a:r>
            <a:endParaRPr lang="lv-LV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46" y="2069415"/>
            <a:ext cx="8229600" cy="857250"/>
          </a:xfrm>
        </p:spPr>
        <p:txBody>
          <a:bodyPr/>
          <a:lstStyle/>
          <a:p>
            <a:pPr algn="ctr"/>
            <a:r>
              <a:rPr lang="lv-LV" dirty="0"/>
              <a:t>API</a:t>
            </a:r>
          </a:p>
        </p:txBody>
      </p:sp>
    </p:spTree>
    <p:extLst>
      <p:ext uri="{BB962C8B-B14F-4D97-AF65-F5344CB8AC3E}">
        <p14:creationId xmlns:p14="http://schemas.microsoft.com/office/powerpoint/2010/main" val="2497646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Meta-Levels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70" y="1241813"/>
            <a:ext cx="8109861" cy="275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64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Šostaks’ conjecture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531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/>
              <a:t>It is difficult for a human to think at more than two meta-levels at a</a:t>
            </a:r>
            <a:r>
              <a:rPr lang="lv-LV" sz="2400" i="1" dirty="0"/>
              <a:t> </a:t>
            </a:r>
            <a:r>
              <a:rPr lang="en-US" sz="2400" i="1" dirty="0"/>
              <a:t>time.</a:t>
            </a:r>
            <a:endParaRPr lang="lv-LV" sz="2400" i="1" dirty="0"/>
          </a:p>
          <a:p>
            <a:pPr marL="0" indent="0">
              <a:buNone/>
            </a:pPr>
            <a:r>
              <a:rPr lang="en-US" sz="2400" i="1" dirty="0"/>
              <a:t>Still, it is fairly easy for a human to focus on any two adjacent</a:t>
            </a:r>
            <a:r>
              <a:rPr lang="lv-LV" sz="2400" i="1" dirty="0"/>
              <a:t> meta-</a:t>
            </a:r>
            <a:r>
              <a:rPr lang="lv-LV" sz="2400" i="1" dirty="0" err="1"/>
              <a:t>levels</a:t>
            </a:r>
            <a:r>
              <a:rPr lang="lv-LV" sz="2400" i="1" dirty="0"/>
              <a:t>.</a:t>
            </a:r>
            <a:endParaRPr lang="lv-LV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652" y="2709106"/>
            <a:ext cx="6489148" cy="220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5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Šostaks’ conjecture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531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/>
              <a:t>It is difficult for a human to think at more than two meta-levels at a</a:t>
            </a:r>
            <a:r>
              <a:rPr lang="lv-LV" sz="2400" i="1" dirty="0"/>
              <a:t> </a:t>
            </a:r>
            <a:r>
              <a:rPr lang="en-US" sz="2400" i="1" dirty="0"/>
              <a:t>time.</a:t>
            </a:r>
            <a:endParaRPr lang="lv-LV" sz="2400" i="1" dirty="0"/>
          </a:p>
          <a:p>
            <a:pPr marL="0" indent="0">
              <a:buNone/>
            </a:pPr>
            <a:r>
              <a:rPr lang="en-US" sz="2400" i="1" dirty="0"/>
              <a:t>Still, it is fairly easy for a human to focus on any two adjacent</a:t>
            </a:r>
            <a:r>
              <a:rPr lang="lv-LV" sz="2400" i="1" dirty="0"/>
              <a:t> meta-</a:t>
            </a:r>
            <a:r>
              <a:rPr lang="lv-LV" sz="2400" i="1" dirty="0" err="1"/>
              <a:t>levels</a:t>
            </a:r>
            <a:r>
              <a:rPr lang="lv-LV" sz="2400" i="1" dirty="0"/>
              <a:t>.</a:t>
            </a:r>
            <a:endParaRPr lang="lv-LV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652" y="2709106"/>
            <a:ext cx="6489148" cy="22052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41466" y="2648810"/>
            <a:ext cx="4436315" cy="23361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3481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Šostaks’ conjecture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531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/>
              <a:t>It is difficult for a human to think at more than two meta-levels at a</a:t>
            </a:r>
            <a:r>
              <a:rPr lang="lv-LV" sz="2400" i="1" dirty="0"/>
              <a:t> </a:t>
            </a:r>
            <a:r>
              <a:rPr lang="en-US" sz="2400" i="1" dirty="0"/>
              <a:t>time.</a:t>
            </a:r>
            <a:endParaRPr lang="lv-LV" sz="2400" i="1" dirty="0"/>
          </a:p>
          <a:p>
            <a:pPr marL="0" indent="0">
              <a:buNone/>
            </a:pPr>
            <a:r>
              <a:rPr lang="en-US" sz="2400" i="1" dirty="0"/>
              <a:t>Still, it is fairly easy for a human to focus on any two adjacent</a:t>
            </a:r>
            <a:r>
              <a:rPr lang="lv-LV" sz="2400" i="1" dirty="0"/>
              <a:t> meta-</a:t>
            </a:r>
            <a:r>
              <a:rPr lang="lv-LV" sz="2400" i="1" dirty="0" err="1"/>
              <a:t>levels</a:t>
            </a:r>
            <a:r>
              <a:rPr lang="lv-LV" sz="2400" i="1" dirty="0"/>
              <a:t>.</a:t>
            </a:r>
            <a:endParaRPr lang="lv-LV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652" y="2709106"/>
            <a:ext cx="6489148" cy="22052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09702" y="2648810"/>
            <a:ext cx="4436315" cy="23361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04515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APIs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/>
              <a:t>Epsilon Model Connectivity Layer</a:t>
            </a:r>
          </a:p>
          <a:p>
            <a:pPr marL="0" indent="0">
              <a:buNone/>
            </a:pPr>
            <a:r>
              <a:rPr lang="en-US" sz="2800" i="1" dirty="0"/>
              <a:t>ATL Model Handler Abstraction Layer</a:t>
            </a:r>
          </a:p>
          <a:p>
            <a:pPr marL="0" indent="0">
              <a:buNone/>
            </a:pPr>
            <a:r>
              <a:rPr lang="en-US" b="1" dirty="0"/>
              <a:t>Shortcomings:</a:t>
            </a:r>
          </a:p>
          <a:p>
            <a:r>
              <a:rPr lang="en-US" dirty="0"/>
              <a:t>hard to use with mixed meta-levels</a:t>
            </a:r>
          </a:p>
          <a:p>
            <a:r>
              <a:rPr lang="en-US" dirty="0"/>
              <a:t>not efficient (e.g., when passing parameters)</a:t>
            </a:r>
          </a:p>
          <a:p>
            <a:r>
              <a:rPr lang="en-US" dirty="0"/>
              <a:t>concealed internal data structures</a:t>
            </a:r>
          </a:p>
          <a:p>
            <a:endParaRPr lang="en-US" dirty="0"/>
          </a:p>
        </p:txBody>
      </p:sp>
      <p:pic>
        <p:nvPicPr>
          <p:cNvPr id="5122" name="Picture 2" descr="Image result for epsilon transformation langu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963" y="990006"/>
            <a:ext cx="1864014" cy="105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atlas transformation language at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012" y="1876713"/>
            <a:ext cx="1500043" cy="61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034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9091"/>
            <a:ext cx="8229600" cy="3082636"/>
          </a:xfrm>
        </p:spPr>
        <p:txBody>
          <a:bodyPr>
            <a:normAutofit/>
          </a:bodyPr>
          <a:lstStyle/>
          <a:p>
            <a:pPr algn="ctr"/>
            <a:r>
              <a:rPr lang="lv-LV" dirty="0"/>
              <a:t>RAAPI</a:t>
            </a:r>
            <a:br>
              <a:rPr lang="lv-LV" dirty="0"/>
            </a:br>
            <a:r>
              <a:rPr lang="lv-LV" dirty="0"/>
              <a:t>(</a:t>
            </a:r>
            <a:r>
              <a:rPr lang="lv-LV" dirty="0" err="1"/>
              <a:t>Repository</a:t>
            </a:r>
            <a:r>
              <a:rPr lang="lv-LV" dirty="0"/>
              <a:t> Access API)</a:t>
            </a:r>
            <a:br>
              <a:rPr lang="lv-LV" dirty="0"/>
            </a:br>
            <a:br>
              <a:rPr lang="lv-LV" dirty="0"/>
            </a:br>
            <a:r>
              <a:rPr lang="lv-LV" sz="3100" b="1" dirty="0">
                <a:solidFill>
                  <a:srgbClr val="00B0F0"/>
                </a:solidFill>
              </a:rPr>
              <a:t>webappos.org/dev/</a:t>
            </a:r>
            <a:r>
              <a:rPr lang="lv-LV" sz="3100" b="1" dirty="0" err="1">
                <a:solidFill>
                  <a:srgbClr val="00B0F0"/>
                </a:solidFill>
              </a:rPr>
              <a:t>raapi</a:t>
            </a:r>
            <a:endParaRPr lang="lv-LV" sz="31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50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RAAPI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531394"/>
          </a:xfrm>
        </p:spPr>
        <p:txBody>
          <a:bodyPr>
            <a:normAutofit/>
          </a:bodyPr>
          <a:lstStyle/>
          <a:p>
            <a:r>
              <a:rPr lang="lv-LV" sz="2400" dirty="0" err="1"/>
              <a:t>Borrowed</a:t>
            </a:r>
            <a:r>
              <a:rPr lang="lv-LV" sz="2400" dirty="0"/>
              <a:t> </a:t>
            </a:r>
            <a:r>
              <a:rPr lang="lv-LV" sz="2400" dirty="0" err="1"/>
              <a:t>from</a:t>
            </a:r>
            <a:r>
              <a:rPr lang="lv-LV" sz="2400" dirty="0"/>
              <a:t> </a:t>
            </a:r>
            <a:r>
              <a:rPr lang="lv-LV" sz="2400" dirty="0" err="1"/>
              <a:t>the</a:t>
            </a:r>
            <a:r>
              <a:rPr lang="lv-LV" sz="2400" dirty="0"/>
              <a:t> </a:t>
            </a:r>
            <a:r>
              <a:rPr lang="lv-LV" sz="2400" dirty="0" err="1"/>
              <a:t>Transformation-Driven</a:t>
            </a:r>
            <a:r>
              <a:rPr lang="lv-LV" sz="2400" dirty="0"/>
              <a:t> </a:t>
            </a:r>
            <a:r>
              <a:rPr lang="lv-LV" sz="2400" dirty="0" err="1"/>
              <a:t>Architecture</a:t>
            </a:r>
            <a:endParaRPr lang="lv-LV" sz="2400" dirty="0"/>
          </a:p>
          <a:p>
            <a:r>
              <a:rPr lang="lv-LV" sz="2400" dirty="0"/>
              <a:t>Šostaks’ </a:t>
            </a:r>
            <a:r>
              <a:rPr lang="lv-LV" sz="2400" dirty="0" err="1"/>
              <a:t>conjecture</a:t>
            </a:r>
            <a:r>
              <a:rPr lang="lv-LV" sz="2400" dirty="0"/>
              <a:t> </a:t>
            </a:r>
            <a:r>
              <a:rPr lang="lv-LV" sz="2400" dirty="0" err="1"/>
              <a:t>ready</a:t>
            </a:r>
            <a:endParaRPr lang="lv-LV" sz="2400" dirty="0"/>
          </a:p>
          <a:p>
            <a:pPr lvl="1"/>
            <a:r>
              <a:rPr lang="lv-LV" sz="2000" dirty="0" err="1"/>
              <a:t>operates</a:t>
            </a:r>
            <a:r>
              <a:rPr lang="lv-LV" sz="2000" dirty="0"/>
              <a:t> </a:t>
            </a:r>
            <a:r>
              <a:rPr lang="lv-LV" sz="2000" dirty="0" err="1"/>
              <a:t>on</a:t>
            </a:r>
            <a:r>
              <a:rPr lang="lv-LV" sz="2000" dirty="0"/>
              <a:t> 2 </a:t>
            </a:r>
            <a:r>
              <a:rPr lang="lv-LV" sz="2000" dirty="0" err="1"/>
              <a:t>adjacent</a:t>
            </a:r>
            <a:r>
              <a:rPr lang="lv-LV" sz="2000" dirty="0"/>
              <a:t> meta-</a:t>
            </a:r>
            <a:r>
              <a:rPr lang="lv-LV" sz="2000" dirty="0" err="1"/>
              <a:t>levels</a:t>
            </a:r>
            <a:r>
              <a:rPr lang="lv-LV" sz="2000" dirty="0"/>
              <a:t>: </a:t>
            </a:r>
            <a:r>
              <a:rPr lang="lv-LV" sz="2000" dirty="0" err="1"/>
              <a:t>Objects</a:t>
            </a:r>
            <a:r>
              <a:rPr lang="lv-LV" sz="2000" dirty="0"/>
              <a:t> </a:t>
            </a:r>
            <a:r>
              <a:rPr lang="lv-LV" sz="2000" dirty="0" err="1"/>
              <a:t>Level</a:t>
            </a:r>
            <a:r>
              <a:rPr lang="lv-LV" sz="2000" dirty="0"/>
              <a:t> </a:t>
            </a:r>
            <a:r>
              <a:rPr lang="lv-LV" sz="2000" dirty="0" err="1"/>
              <a:t>and</a:t>
            </a:r>
            <a:r>
              <a:rPr lang="lv-LV" sz="2000" dirty="0"/>
              <a:t> </a:t>
            </a:r>
            <a:r>
              <a:rPr lang="lv-LV" sz="2000" dirty="0" err="1"/>
              <a:t>Classes</a:t>
            </a:r>
            <a:r>
              <a:rPr lang="lv-LV" sz="2000" dirty="0"/>
              <a:t> </a:t>
            </a:r>
            <a:r>
              <a:rPr lang="lv-LV" sz="2000" dirty="0" err="1"/>
              <a:t>Level</a:t>
            </a:r>
            <a:endParaRPr lang="lv-LV" sz="2000" dirty="0"/>
          </a:p>
          <a:p>
            <a:r>
              <a:rPr lang="lv-LV" sz="2400" dirty="0"/>
              <a:t>64-bit references </a:t>
            </a:r>
            <a:r>
              <a:rPr lang="lv-LV" sz="2400" dirty="0" err="1"/>
              <a:t>can</a:t>
            </a:r>
            <a:r>
              <a:rPr lang="lv-LV" sz="2400" dirty="0"/>
              <a:t> </a:t>
            </a:r>
            <a:r>
              <a:rPr lang="lv-LV" sz="2400" dirty="0" err="1"/>
              <a:t>be</a:t>
            </a:r>
            <a:r>
              <a:rPr lang="lv-LV" sz="2400" dirty="0"/>
              <a:t> </a:t>
            </a:r>
            <a:r>
              <a:rPr lang="lv-LV" sz="2400" dirty="0" err="1"/>
              <a:t>mixed</a:t>
            </a:r>
            <a:r>
              <a:rPr lang="lv-LV" sz="2400" dirty="0"/>
              <a:t> </a:t>
            </a:r>
            <a:r>
              <a:rPr lang="lv-LV" sz="2400" dirty="0" err="1"/>
              <a:t>between</a:t>
            </a:r>
            <a:r>
              <a:rPr lang="lv-LV" sz="2400" dirty="0"/>
              <a:t> meta-</a:t>
            </a:r>
            <a:r>
              <a:rPr lang="lv-LV" sz="2400" dirty="0" err="1"/>
              <a:t>levels</a:t>
            </a:r>
            <a:endParaRPr lang="lv-LV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652" y="2771451"/>
            <a:ext cx="6489148" cy="220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24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RAAPI </a:t>
            </a:r>
            <a:r>
              <a:rPr lang="lv-LV" dirty="0" err="1"/>
              <a:t>Is</a:t>
            </a:r>
            <a:r>
              <a:rPr lang="lv-LV" dirty="0"/>
              <a:t> </a:t>
            </a:r>
            <a:r>
              <a:rPr lang="lv-LV" dirty="0" err="1"/>
              <a:t>Simple</a:t>
            </a:r>
            <a:r>
              <a:rPr lang="lv-LV" dirty="0"/>
              <a:t> (</a:t>
            </a:r>
            <a:r>
              <a:rPr lang="lv-LV" dirty="0" err="1"/>
              <a:t>Low-Level</a:t>
            </a:r>
            <a:r>
              <a:rPr lang="lv-LV" dirty="0"/>
              <a:t> API)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/>
              <a:t>Modificating</a:t>
            </a:r>
            <a:r>
              <a:rPr lang="en-US" dirty="0"/>
              <a:t> actions:</a:t>
            </a:r>
          </a:p>
          <a:p>
            <a:r>
              <a:rPr lang="lv-LV" dirty="0" err="1"/>
              <a:t>createClass</a:t>
            </a:r>
            <a:endParaRPr lang="en-US" dirty="0"/>
          </a:p>
          <a:p>
            <a:r>
              <a:rPr lang="lv-LV" dirty="0" err="1"/>
              <a:t>createGeneralization</a:t>
            </a:r>
            <a:endParaRPr lang="en-US" dirty="0"/>
          </a:p>
          <a:p>
            <a:r>
              <a:rPr lang="lv-LV" dirty="0" err="1"/>
              <a:t>createObject</a:t>
            </a:r>
            <a:endParaRPr lang="en-US" dirty="0"/>
          </a:p>
          <a:p>
            <a:r>
              <a:rPr lang="lv-LV" dirty="0" err="1"/>
              <a:t>createAttribute</a:t>
            </a:r>
            <a:endParaRPr lang="en-US" dirty="0"/>
          </a:p>
          <a:p>
            <a:r>
              <a:rPr lang="lv-LV" dirty="0" err="1"/>
              <a:t>setAttributeValue</a:t>
            </a:r>
            <a:endParaRPr lang="en-US" dirty="0"/>
          </a:p>
          <a:p>
            <a:r>
              <a:rPr lang="lv-LV" dirty="0" err="1"/>
              <a:t>createAssociation</a:t>
            </a:r>
            <a:endParaRPr lang="en-US" dirty="0"/>
          </a:p>
          <a:p>
            <a:r>
              <a:rPr lang="lv-LV" dirty="0" err="1"/>
              <a:t>createLink</a:t>
            </a:r>
            <a:endParaRPr lang="en-US" dirty="0"/>
          </a:p>
          <a:p>
            <a:r>
              <a:rPr lang="en-US" dirty="0"/>
              <a:t>...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55802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RAAPI </a:t>
            </a:r>
            <a:r>
              <a:rPr lang="lv-LV" dirty="0" err="1"/>
              <a:t>Is</a:t>
            </a:r>
            <a:r>
              <a:rPr lang="lv-LV" dirty="0"/>
              <a:t> </a:t>
            </a:r>
            <a:r>
              <a:rPr lang="lv-LV" dirty="0" err="1"/>
              <a:t>Simple</a:t>
            </a:r>
            <a:r>
              <a:rPr lang="lv-LV" dirty="0"/>
              <a:t> (</a:t>
            </a:r>
            <a:r>
              <a:rPr lang="lv-LV" dirty="0" err="1"/>
              <a:t>Low-Level</a:t>
            </a:r>
            <a:r>
              <a:rPr lang="lv-LV" dirty="0"/>
              <a:t> API)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Read-only actions:</a:t>
            </a:r>
          </a:p>
          <a:p>
            <a:r>
              <a:rPr lang="lv-LV" dirty="0" err="1"/>
              <a:t>findClas</a:t>
            </a:r>
            <a:r>
              <a:rPr lang="en-US" dirty="0"/>
              <a:t>s</a:t>
            </a:r>
          </a:p>
          <a:p>
            <a:r>
              <a:rPr lang="lv-LV" dirty="0" err="1"/>
              <a:t>findAttribute</a:t>
            </a:r>
            <a:endParaRPr lang="en-US" dirty="0"/>
          </a:p>
          <a:p>
            <a:r>
              <a:rPr lang="lv-LV" dirty="0" err="1"/>
              <a:t>isDirectSubClass</a:t>
            </a:r>
            <a:endParaRPr lang="en-US" dirty="0"/>
          </a:p>
          <a:p>
            <a:r>
              <a:rPr lang="lv-LV" dirty="0" err="1"/>
              <a:t>isDerivedClass</a:t>
            </a:r>
            <a:endParaRPr lang="en-US" dirty="0"/>
          </a:p>
          <a:p>
            <a:r>
              <a:rPr lang="lv-LV" dirty="0" err="1"/>
              <a:t>linkExists</a:t>
            </a:r>
            <a:endParaRPr lang="en-US" dirty="0"/>
          </a:p>
          <a:p>
            <a:r>
              <a:rPr lang="lv-LV" dirty="0" err="1"/>
              <a:t>getIteratorForDirectClassObjects</a:t>
            </a:r>
            <a:r>
              <a:rPr lang="lv-LV" dirty="0"/>
              <a:t> </a:t>
            </a:r>
            <a:endParaRPr lang="en-US" dirty="0"/>
          </a:p>
          <a:p>
            <a:r>
              <a:rPr lang="lv-LV" dirty="0" err="1"/>
              <a:t>getIteratorForDirectSuperClasses</a:t>
            </a:r>
            <a:endParaRPr lang="en-US" dirty="0"/>
          </a:p>
          <a:p>
            <a:r>
              <a:rPr lang="lv-LV" dirty="0" err="1"/>
              <a:t>getIteratorForLinkedObjects</a:t>
            </a:r>
            <a:endParaRPr lang="en-US" dirty="0"/>
          </a:p>
          <a:p>
            <a:r>
              <a:rPr lang="lv-LV" dirty="0" err="1"/>
              <a:t>getIteratorForObjectsByAttributeValue</a:t>
            </a:r>
            <a:endParaRPr lang="en-US" dirty="0"/>
          </a:p>
          <a:p>
            <a:r>
              <a:rPr lang="en-US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003436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Repository</a:t>
            </a:r>
            <a:br>
              <a:rPr lang="en-US" dirty="0"/>
            </a:br>
            <a:r>
              <a:rPr lang="en-US" dirty="0"/>
              <a:t>(Model Storage)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4617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Differences from databases:</a:t>
            </a:r>
          </a:p>
          <a:p>
            <a:pPr lvl="1"/>
            <a:r>
              <a:rPr lang="en-US" dirty="0"/>
              <a:t>tailored for storing models</a:t>
            </a:r>
            <a:br>
              <a:rPr lang="en-US" dirty="0"/>
            </a:br>
            <a:r>
              <a:rPr lang="en-US" dirty="0"/>
              <a:t>used by model transformations</a:t>
            </a:r>
          </a:p>
          <a:p>
            <a:pPr lvl="1"/>
            <a:r>
              <a:rPr lang="en-US" dirty="0"/>
              <a:t>usually in-memory</a:t>
            </a:r>
          </a:p>
          <a:p>
            <a:pPr lvl="1"/>
            <a:r>
              <a:rPr lang="en-US" dirty="0"/>
              <a:t>support only simple queries (graph traversal)</a:t>
            </a:r>
          </a:p>
          <a:p>
            <a:pPr lvl="1"/>
            <a:r>
              <a:rPr lang="en-US" dirty="0"/>
              <a:t>both read- and write- efficient</a:t>
            </a:r>
            <a:br>
              <a:rPr lang="en-US" dirty="0"/>
            </a:br>
            <a:r>
              <a:rPr lang="en-US" sz="2000" i="1" dirty="0"/>
              <a:t>(MongoDB write ops are 10x slower than read ops)</a:t>
            </a:r>
          </a:p>
        </p:txBody>
      </p:sp>
      <p:pic>
        <p:nvPicPr>
          <p:cNvPr id="2050" name="Picture 2" descr="Database Disk Storag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85" y="163403"/>
            <a:ext cx="24574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864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ec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737" y="1865114"/>
            <a:ext cx="2763037" cy="243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RAAPI is Meta-</a:t>
            </a:r>
            <a:r>
              <a:rPr lang="en-US" dirty="0" err="1"/>
              <a:t>Metamodel</a:t>
            </a:r>
            <a:r>
              <a:rPr lang="en-US" dirty="0"/>
              <a:t> Agnostic</a:t>
            </a:r>
          </a:p>
        </p:txBody>
      </p:sp>
      <p:pic>
        <p:nvPicPr>
          <p:cNvPr id="6146" name="Picture 2" descr="Image result for emo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09" y="2297667"/>
            <a:ext cx="2745143" cy="149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80750" y="1495782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EMOF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1673" y="1370939"/>
            <a:ext cx="731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err="1"/>
              <a:t>ECore</a:t>
            </a:r>
            <a:endParaRPr lang="lv-LV" dirty="0"/>
          </a:p>
        </p:txBody>
      </p:sp>
      <p:pic>
        <p:nvPicPr>
          <p:cNvPr id="6150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452" y="1274348"/>
            <a:ext cx="3154795" cy="236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919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69886"/>
            <a:ext cx="8229600" cy="857250"/>
          </a:xfrm>
        </p:spPr>
        <p:txBody>
          <a:bodyPr/>
          <a:lstStyle/>
          <a:p>
            <a:pPr algn="ctr"/>
            <a:r>
              <a:rPr lang="en-US" dirty="0"/>
              <a:t>Encoding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34382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RAAPI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/>
              <a:t>Modificating</a:t>
            </a:r>
            <a:r>
              <a:rPr lang="en-US" dirty="0"/>
              <a:t> actions:</a:t>
            </a:r>
          </a:p>
          <a:p>
            <a:r>
              <a:rPr lang="lv-LV" dirty="0" err="1"/>
              <a:t>createClass</a:t>
            </a:r>
            <a:endParaRPr lang="en-US" dirty="0"/>
          </a:p>
          <a:p>
            <a:r>
              <a:rPr lang="lv-LV" dirty="0" err="1"/>
              <a:t>createGeneralization</a:t>
            </a:r>
            <a:endParaRPr lang="en-US" dirty="0"/>
          </a:p>
          <a:p>
            <a:r>
              <a:rPr lang="lv-LV" dirty="0" err="1"/>
              <a:t>createObject</a:t>
            </a:r>
            <a:endParaRPr lang="en-US" dirty="0"/>
          </a:p>
          <a:p>
            <a:r>
              <a:rPr lang="lv-LV" dirty="0" err="1"/>
              <a:t>createAttribute</a:t>
            </a:r>
            <a:endParaRPr lang="en-US" dirty="0"/>
          </a:p>
          <a:p>
            <a:r>
              <a:rPr lang="lv-LV" dirty="0" err="1"/>
              <a:t>setAttributeValue</a:t>
            </a:r>
            <a:endParaRPr lang="en-US" dirty="0"/>
          </a:p>
          <a:p>
            <a:r>
              <a:rPr lang="lv-LV" dirty="0" err="1"/>
              <a:t>createAssociation</a:t>
            </a:r>
            <a:endParaRPr lang="en-US" dirty="0"/>
          </a:p>
          <a:p>
            <a:r>
              <a:rPr lang="lv-LV" dirty="0" err="1"/>
              <a:t>createLink</a:t>
            </a:r>
            <a:endParaRPr lang="en-US" dirty="0"/>
          </a:p>
          <a:p>
            <a:r>
              <a:rPr lang="en-US" dirty="0"/>
              <a:t>...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87976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RAAPI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/>
              <a:t>Modificating</a:t>
            </a:r>
            <a:r>
              <a:rPr lang="en-US" dirty="0"/>
              <a:t> actions:</a:t>
            </a:r>
          </a:p>
          <a:p>
            <a:r>
              <a:rPr lang="lv-LV" dirty="0" err="1"/>
              <a:t>createClass</a:t>
            </a:r>
            <a:endParaRPr lang="en-US" dirty="0"/>
          </a:p>
          <a:p>
            <a:r>
              <a:rPr lang="lv-LV" dirty="0" err="1"/>
              <a:t>createGeneralization</a:t>
            </a:r>
            <a:endParaRPr lang="en-US" dirty="0"/>
          </a:p>
          <a:p>
            <a:r>
              <a:rPr lang="lv-LV" dirty="0" err="1"/>
              <a:t>createObject</a:t>
            </a:r>
            <a:endParaRPr lang="en-US" dirty="0"/>
          </a:p>
          <a:p>
            <a:r>
              <a:rPr lang="lv-LV" dirty="0" err="1"/>
              <a:t>createAttribute</a:t>
            </a:r>
            <a:endParaRPr lang="en-US" dirty="0"/>
          </a:p>
          <a:p>
            <a:r>
              <a:rPr lang="lv-LV" dirty="0" err="1"/>
              <a:t>setAttributeValue</a:t>
            </a:r>
            <a:endParaRPr lang="en-US" dirty="0"/>
          </a:p>
          <a:p>
            <a:r>
              <a:rPr lang="lv-LV" dirty="0" err="1"/>
              <a:t>createAssociation</a:t>
            </a:r>
            <a:endParaRPr lang="en-US" dirty="0"/>
          </a:p>
          <a:p>
            <a:r>
              <a:rPr lang="lv-LV" dirty="0" err="1"/>
              <a:t>createLink</a:t>
            </a:r>
            <a:endParaRPr lang="en-US" dirty="0"/>
          </a:p>
          <a:p>
            <a:r>
              <a:rPr lang="en-US" dirty="0"/>
              <a:t>...</a:t>
            </a:r>
            <a:endParaRPr lang="lv-LV" dirty="0"/>
          </a:p>
        </p:txBody>
      </p:sp>
      <p:sp>
        <p:nvSpPr>
          <p:cNvPr id="5" name="TextBox 4"/>
          <p:cNvSpPr txBox="1"/>
          <p:nvPr/>
        </p:nvSpPr>
        <p:spPr>
          <a:xfrm>
            <a:off x="4856018" y="601564"/>
            <a:ext cx="26989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Repository = </a:t>
            </a:r>
          </a:p>
          <a:p>
            <a:r>
              <a:rPr lang="en-US" dirty="0">
                <a:solidFill>
                  <a:srgbClr val="FF0000"/>
                </a:solidFill>
              </a:rPr>
              <a:t>a sequence of</a:t>
            </a:r>
          </a:p>
          <a:p>
            <a:r>
              <a:rPr lang="en-US" dirty="0">
                <a:solidFill>
                  <a:srgbClr val="FF0000"/>
                </a:solidFill>
              </a:rPr>
              <a:t>RAAPI </a:t>
            </a:r>
            <a:r>
              <a:rPr lang="en-US" dirty="0" err="1">
                <a:solidFill>
                  <a:srgbClr val="FF0000"/>
                </a:solidFill>
              </a:rPr>
              <a:t>modificating</a:t>
            </a:r>
            <a:r>
              <a:rPr lang="en-US" dirty="0">
                <a:solidFill>
                  <a:srgbClr val="FF0000"/>
                </a:solidFill>
              </a:rPr>
              <a:t> actions</a:t>
            </a:r>
            <a:endParaRPr lang="lv-LV" dirty="0">
              <a:solidFill>
                <a:srgbClr val="FF0000"/>
              </a:solidFill>
            </a:endParaRPr>
          </a:p>
        </p:txBody>
      </p:sp>
      <p:pic>
        <p:nvPicPr>
          <p:cNvPr id="6" name="Picture 2" descr="Database Disk Storag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303" y="1901452"/>
            <a:ext cx="1513393" cy="174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07697" y="25557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  <a:endParaRPr lang="lv-LV" dirty="0"/>
          </a:p>
        </p:txBody>
      </p:sp>
      <p:sp>
        <p:nvSpPr>
          <p:cNvPr id="8" name="TextBox 7"/>
          <p:cNvSpPr txBox="1"/>
          <p:nvPr/>
        </p:nvSpPr>
        <p:spPr>
          <a:xfrm>
            <a:off x="5624169" y="1759803"/>
            <a:ext cx="343824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</a:p>
          <a:p>
            <a:r>
              <a:rPr lang="en-US" dirty="0"/>
              <a:t>  </a:t>
            </a:r>
            <a:r>
              <a:rPr lang="en-US" dirty="0" err="1"/>
              <a:t>createClass</a:t>
            </a:r>
            <a:r>
              <a:rPr lang="en-US" dirty="0"/>
              <a:t>(“</a:t>
            </a:r>
            <a:r>
              <a:rPr lang="en-US" dirty="0" err="1"/>
              <a:t>MyClass</a:t>
            </a:r>
            <a:r>
              <a:rPr lang="en-US" dirty="0"/>
              <a:t>”, C1),</a:t>
            </a:r>
          </a:p>
          <a:p>
            <a:r>
              <a:rPr lang="en-US" dirty="0"/>
              <a:t>  </a:t>
            </a:r>
            <a:r>
              <a:rPr lang="en-US" dirty="0" err="1"/>
              <a:t>createAttribute</a:t>
            </a:r>
            <a:r>
              <a:rPr lang="en-US" dirty="0"/>
              <a:t>(C1, A1, “name”),</a:t>
            </a:r>
          </a:p>
          <a:p>
            <a:r>
              <a:rPr lang="en-US" dirty="0"/>
              <a:t>  </a:t>
            </a:r>
            <a:r>
              <a:rPr lang="en-US" dirty="0" err="1"/>
              <a:t>createObject</a:t>
            </a:r>
            <a:r>
              <a:rPr lang="en-US" dirty="0"/>
              <a:t>(C1, O1),</a:t>
            </a:r>
          </a:p>
          <a:p>
            <a:r>
              <a:rPr lang="en-US" dirty="0"/>
              <a:t>  </a:t>
            </a:r>
            <a:r>
              <a:rPr lang="en-US" dirty="0" err="1"/>
              <a:t>setAttributeValue</a:t>
            </a:r>
            <a:r>
              <a:rPr lang="en-US" dirty="0"/>
              <a:t>(O1, A1, “John”)</a:t>
            </a:r>
          </a:p>
          <a:p>
            <a:r>
              <a:rPr lang="en-US" dirty="0"/>
              <a:t>  ...</a:t>
            </a:r>
          </a:p>
          <a:p>
            <a:r>
              <a:rPr lang="en-US" dirty="0"/>
              <a:t>]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878251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37" y="110758"/>
            <a:ext cx="6800526" cy="493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62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Repository “Assembler”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539316" cy="3394472"/>
          </a:xfrm>
        </p:spPr>
        <p:txBody>
          <a:bodyPr/>
          <a:lstStyle/>
          <a:p>
            <a:r>
              <a:rPr lang="en-US" sz="2800" dirty="0"/>
              <a:t>0x01, 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  <a:r>
              <a:rPr lang="en-US" sz="2800" dirty="0"/>
              <a:t>,    “Person”  // create Class Person (ref=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  <a:r>
              <a:rPr lang="en-US" sz="2800" dirty="0"/>
              <a:t>)</a:t>
            </a:r>
          </a:p>
          <a:p>
            <a:r>
              <a:rPr lang="en-US" sz="2800" dirty="0"/>
              <a:t>0x02, 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B0F0"/>
                </a:solidFill>
              </a:rPr>
              <a:t>2</a:t>
            </a:r>
            <a:r>
              <a:rPr lang="en-US" sz="2800" dirty="0"/>
              <a:t>                  // create Person instance (ref=</a:t>
            </a:r>
            <a:r>
              <a:rPr lang="en-US" sz="2800" dirty="0">
                <a:solidFill>
                  <a:srgbClr val="00B0F0"/>
                </a:solidFill>
              </a:rPr>
              <a:t>2</a:t>
            </a:r>
            <a:r>
              <a:rPr lang="en-US" sz="2800" dirty="0"/>
              <a:t>)</a:t>
            </a:r>
          </a:p>
          <a:p>
            <a:r>
              <a:rPr lang="en-US" sz="2800" dirty="0"/>
              <a:t>0x03, 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92D050"/>
                </a:solidFill>
              </a:rPr>
              <a:t>3</a:t>
            </a:r>
            <a:r>
              <a:rPr lang="en-US" sz="2800" dirty="0"/>
              <a:t>, “name” // create attribute “name” (ref=</a:t>
            </a:r>
            <a:r>
              <a:rPr lang="en-US" sz="2800" dirty="0">
                <a:solidFill>
                  <a:srgbClr val="92D050"/>
                </a:solidFill>
              </a:rPr>
              <a:t>3</a:t>
            </a:r>
            <a:r>
              <a:rPr lang="en-US" sz="2800" dirty="0"/>
              <a:t>)</a:t>
            </a:r>
          </a:p>
          <a:p>
            <a:r>
              <a:rPr lang="en-US" sz="2800" dirty="0"/>
              <a:t>0x04, </a:t>
            </a:r>
            <a:r>
              <a:rPr lang="en-US" sz="2800" dirty="0">
                <a:solidFill>
                  <a:srgbClr val="00B0F0"/>
                </a:solidFill>
              </a:rPr>
              <a:t>2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92D050"/>
                </a:solidFill>
              </a:rPr>
              <a:t>3</a:t>
            </a:r>
            <a:r>
              <a:rPr lang="en-US" sz="2800" dirty="0"/>
              <a:t>, “John”   // set attribute value “John”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725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Repository “Assembler”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539316" cy="3394472"/>
          </a:xfrm>
        </p:spPr>
        <p:txBody>
          <a:bodyPr/>
          <a:lstStyle/>
          <a:p>
            <a:r>
              <a:rPr lang="en-US" sz="2800" dirty="0"/>
              <a:t>0x01, 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  <a:r>
              <a:rPr lang="en-US" sz="2800" dirty="0"/>
              <a:t>,    “Person”  // create Class Person (ref=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  <a:r>
              <a:rPr lang="en-US" sz="2800" dirty="0"/>
              <a:t>)</a:t>
            </a:r>
          </a:p>
          <a:p>
            <a:r>
              <a:rPr lang="en-US" sz="2800" dirty="0"/>
              <a:t>0x02, 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B0F0"/>
                </a:solidFill>
              </a:rPr>
              <a:t>2</a:t>
            </a:r>
            <a:r>
              <a:rPr lang="en-US" sz="2800" dirty="0"/>
              <a:t>                  // create Person instance (ref=</a:t>
            </a:r>
            <a:r>
              <a:rPr lang="en-US" sz="2800" dirty="0">
                <a:solidFill>
                  <a:srgbClr val="00B0F0"/>
                </a:solidFill>
              </a:rPr>
              <a:t>2</a:t>
            </a:r>
            <a:r>
              <a:rPr lang="en-US" sz="2800" dirty="0"/>
              <a:t>)</a:t>
            </a:r>
          </a:p>
          <a:p>
            <a:r>
              <a:rPr lang="en-US" sz="2800" dirty="0"/>
              <a:t>0x03, 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92D050"/>
                </a:solidFill>
              </a:rPr>
              <a:t>3</a:t>
            </a:r>
            <a:r>
              <a:rPr lang="en-US" sz="2800" dirty="0"/>
              <a:t>, “name” // create attribute “name” (ref=</a:t>
            </a:r>
            <a:r>
              <a:rPr lang="en-US" sz="2800" dirty="0">
                <a:solidFill>
                  <a:srgbClr val="92D050"/>
                </a:solidFill>
              </a:rPr>
              <a:t>3</a:t>
            </a:r>
            <a:r>
              <a:rPr lang="en-US" sz="2800" dirty="0"/>
              <a:t>)</a:t>
            </a:r>
          </a:p>
          <a:p>
            <a:r>
              <a:rPr lang="en-US" sz="2800" dirty="0"/>
              <a:t>0x04, </a:t>
            </a:r>
            <a:r>
              <a:rPr lang="en-US" sz="2800" dirty="0">
                <a:solidFill>
                  <a:srgbClr val="00B0F0"/>
                </a:solidFill>
              </a:rPr>
              <a:t>2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92D050"/>
                </a:solidFill>
              </a:rPr>
              <a:t>3</a:t>
            </a:r>
            <a:r>
              <a:rPr lang="en-US" sz="2800" dirty="0"/>
              <a:t>, “John”   // set attribute value “John”</a:t>
            </a:r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 rot="16200000">
            <a:off x="1529410" y="2647335"/>
            <a:ext cx="241874" cy="158397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Left Brace 4"/>
          <p:cNvSpPr/>
          <p:nvPr/>
        </p:nvSpPr>
        <p:spPr>
          <a:xfrm rot="16200000">
            <a:off x="2918218" y="2909366"/>
            <a:ext cx="241874" cy="105991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TextBox 5"/>
          <p:cNvSpPr txBox="1"/>
          <p:nvPr/>
        </p:nvSpPr>
        <p:spPr>
          <a:xfrm>
            <a:off x="858357" y="3697184"/>
            <a:ext cx="15918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actions</a:t>
            </a:r>
            <a:r>
              <a:rPr lang="en-US" dirty="0"/>
              <a:t> array</a:t>
            </a:r>
          </a:p>
          <a:p>
            <a:r>
              <a:rPr lang="en-US" dirty="0"/>
              <a:t>(IEEE doubles)</a:t>
            </a:r>
          </a:p>
          <a:p>
            <a:r>
              <a:rPr lang="en-US" dirty="0"/>
              <a:t>as in JavaScript</a:t>
            </a:r>
            <a:endParaRPr lang="lv-LV" dirty="0"/>
          </a:p>
        </p:txBody>
      </p:sp>
      <p:sp>
        <p:nvSpPr>
          <p:cNvPr id="7" name="TextBox 6"/>
          <p:cNvSpPr txBox="1"/>
          <p:nvPr/>
        </p:nvSpPr>
        <p:spPr>
          <a:xfrm>
            <a:off x="2442337" y="3696386"/>
            <a:ext cx="1344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strings</a:t>
            </a:r>
            <a:r>
              <a:rPr lang="en-US" dirty="0"/>
              <a:t> array</a:t>
            </a:r>
          </a:p>
          <a:p>
            <a:r>
              <a:rPr lang="en-US" dirty="0"/>
              <a:t>(UTF-8)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392342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actions (double[])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		[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0x01, 1</a:t>
            </a:r>
            <a:r>
              <a:rPr lang="en-US" dirty="0"/>
              <a:t>, </a:t>
            </a:r>
            <a:r>
              <a:rPr lang="en-US" dirty="0">
                <a:solidFill>
                  <a:srgbClr val="FFC000"/>
                </a:solidFill>
              </a:rPr>
              <a:t>0x02, 1, 2</a:t>
            </a:r>
            <a:r>
              <a:rPr lang="en-US" dirty="0"/>
              <a:t>,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0x03, 1, 3</a:t>
            </a:r>
            <a:r>
              <a:rPr lang="en-US" dirty="0"/>
              <a:t>,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0x04, 2, 3</a:t>
            </a:r>
            <a:r>
              <a:rPr lang="en-US" dirty="0"/>
              <a:t>]</a:t>
            </a:r>
          </a:p>
          <a:p>
            <a:r>
              <a:rPr lang="en-US" b="1" dirty="0"/>
              <a:t>strings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	[“Person”, “name”, “John”]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* colors and arrows are not stored!</a:t>
            </a:r>
            <a:endParaRPr lang="lv-LV" sz="2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65063" y="2324346"/>
            <a:ext cx="348062" cy="8377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504217" y="2324346"/>
            <a:ext cx="365760" cy="7669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179634" y="2265352"/>
            <a:ext cx="1722611" cy="7669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99367" y="1548086"/>
            <a:ext cx="1783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non-string action</a:t>
            </a:r>
            <a:endParaRPr lang="lv-LV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173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151"/>
            <a:ext cx="8804787" cy="3394472"/>
          </a:xfrm>
        </p:spPr>
        <p:txBody>
          <a:bodyPr>
            <a:normAutofit/>
          </a:bodyPr>
          <a:lstStyle/>
          <a:p>
            <a:r>
              <a:rPr lang="en-US" dirty="0"/>
              <a:t>Dynamic arrays (classical algorithms)</a:t>
            </a:r>
          </a:p>
          <a:p>
            <a:r>
              <a:rPr lang="en-US" dirty="0"/>
              <a:t>Only create-actions stored</a:t>
            </a:r>
          </a:p>
          <a:p>
            <a:pPr marL="0" indent="0">
              <a:buNone/>
            </a:pPr>
            <a:r>
              <a:rPr lang="en-US" sz="2800" dirty="0"/>
              <a:t>	 (~Kolmogorov complexity)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847134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Delete-actions?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151"/>
            <a:ext cx="9871365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do not need to store them!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e.g., </a:t>
            </a:r>
            <a:r>
              <a:rPr lang="en-US" dirty="0" err="1">
                <a:solidFill>
                  <a:srgbClr val="FF0000"/>
                </a:solidFill>
              </a:rPr>
              <a:t>deleteAttributeValue</a:t>
            </a:r>
            <a:r>
              <a:rPr lang="en-US" dirty="0"/>
              <a:t> (2, 3)</a:t>
            </a:r>
          </a:p>
          <a:p>
            <a:pPr marL="0" indent="0">
              <a:buNone/>
            </a:pPr>
            <a:r>
              <a:rPr lang="en-US" dirty="0"/>
              <a:t>		[0x01, 1, 0x02, 1, 2, 0x03, 1, 3, </a:t>
            </a:r>
            <a:r>
              <a:rPr lang="en-US" dirty="0">
                <a:solidFill>
                  <a:srgbClr val="FF0000"/>
                </a:solidFill>
              </a:rPr>
              <a:t>0x04, 2, 3</a:t>
            </a:r>
            <a:r>
              <a:rPr lang="en-US" dirty="0"/>
              <a:t>, 0x01...]</a:t>
            </a:r>
          </a:p>
          <a:p>
            <a:pPr marL="0" indent="0">
              <a:buNone/>
            </a:pPr>
            <a:r>
              <a:rPr lang="en-US" dirty="0"/>
              <a:t>		[“Person”, “name”, </a:t>
            </a:r>
            <a:r>
              <a:rPr lang="en-US" dirty="0">
                <a:solidFill>
                  <a:srgbClr val="FF0000"/>
                </a:solidFill>
              </a:rPr>
              <a:t>“John”</a:t>
            </a:r>
            <a:r>
              <a:rPr lang="en-US" dirty="0"/>
              <a:t>, “xyz”, ...]</a:t>
            </a:r>
            <a:endParaRPr lang="lv-LV" dirty="0"/>
          </a:p>
          <a:p>
            <a:endParaRPr lang="lv-LV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072745" y="2791691"/>
            <a:ext cx="235529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15545" y="2542309"/>
            <a:ext cx="213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B0F0"/>
                </a:solidFill>
              </a:rPr>
              <a:t>createAttributeValue</a:t>
            </a:r>
            <a:endParaRPr lang="lv-LV" dirty="0">
              <a:solidFill>
                <a:srgbClr val="00B0F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361710" y="2860964"/>
            <a:ext cx="1620981" cy="8104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347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and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MOF-like models (CMOF, EMOF, </a:t>
            </a:r>
            <a:r>
              <a:rPr lang="en-US" dirty="0" err="1"/>
              <a:t>ECore</a:t>
            </a:r>
            <a:r>
              <a:rPr lang="en-US" dirty="0"/>
              <a:t>...)</a:t>
            </a:r>
            <a:br>
              <a:rPr lang="ru-RU" dirty="0"/>
            </a:br>
            <a:r>
              <a:rPr lang="en-US" dirty="0"/>
              <a:t>MOF=Meta-Object Facility (OMG standard)</a:t>
            </a:r>
          </a:p>
          <a:p>
            <a:r>
              <a:rPr lang="en-US" dirty="0"/>
              <a:t>model-transformations</a:t>
            </a:r>
          </a:p>
          <a:p>
            <a:pPr lvl="1"/>
            <a:r>
              <a:rPr lang="en-US" dirty="0"/>
              <a:t>transformation languages: MOLA, Epsilon, ATL, VIATRA...</a:t>
            </a:r>
          </a:p>
          <a:p>
            <a:pPr lvl="1"/>
            <a:r>
              <a:rPr lang="en-US" dirty="0"/>
              <a:t>classical languages: Java, C++, Python...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9E0AB-5214-8042-8237-360F4A975E5F}"/>
              </a:ext>
            </a:extLst>
          </p:cNvPr>
          <p:cNvSpPr txBox="1"/>
          <p:nvPr/>
        </p:nvSpPr>
        <p:spPr>
          <a:xfrm>
            <a:off x="318976" y="4594623"/>
            <a:ext cx="4653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at: </a:t>
            </a:r>
            <a:r>
              <a:rPr lang="en-US" dirty="0">
                <a:hlinkClick r:id="rId2"/>
              </a:rPr>
              <a:t>http://webappos.org/theory/models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840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Delete-actions?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151"/>
            <a:ext cx="9074728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	[0x01, 1, 0x02, 1, 2, 0x03, 1, 3, </a:t>
            </a:r>
            <a:r>
              <a:rPr lang="el-GR" dirty="0">
                <a:solidFill>
                  <a:srgbClr val="FF0000"/>
                </a:solidFill>
              </a:rPr>
              <a:t>Λ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l-GR" dirty="0">
                <a:solidFill>
                  <a:srgbClr val="FF0000"/>
                </a:solidFill>
              </a:rPr>
              <a:t>Λ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l-GR" dirty="0">
                <a:solidFill>
                  <a:srgbClr val="FF0000"/>
                </a:solidFill>
              </a:rPr>
              <a:t>Λ</a:t>
            </a:r>
            <a:r>
              <a:rPr lang="en-US" dirty="0"/>
              <a:t>, 0x01...]</a:t>
            </a:r>
          </a:p>
          <a:p>
            <a:pPr marL="0" indent="0">
              <a:buNone/>
            </a:pPr>
            <a:r>
              <a:rPr lang="en-US" dirty="0"/>
              <a:t>		[“Person”, “name”, </a:t>
            </a:r>
            <a:r>
              <a:rPr lang="el-GR" dirty="0">
                <a:solidFill>
                  <a:srgbClr val="FF0000"/>
                </a:solidFill>
              </a:rPr>
              <a:t>Λ</a:t>
            </a:r>
            <a:r>
              <a:rPr lang="en-US" dirty="0"/>
              <a:t>, “xyz”, ...]</a:t>
            </a:r>
            <a:endParaRPr lang="lv-LV" dirty="0"/>
          </a:p>
          <a:p>
            <a:endParaRPr lang="lv-LV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8E04C1B-98B3-7347-BAEE-4A47D10FD7AC}"/>
              </a:ext>
            </a:extLst>
          </p:cNvPr>
          <p:cNvSpPr txBox="1">
            <a:spLocks/>
          </p:cNvSpPr>
          <p:nvPr/>
        </p:nvSpPr>
        <p:spPr>
          <a:xfrm>
            <a:off x="457199" y="1200151"/>
            <a:ext cx="9871365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 need for immediate array shifts</a:t>
            </a:r>
          </a:p>
          <a:p>
            <a:pPr marL="0" indent="0">
              <a:buFont typeface="Arial"/>
              <a:buNone/>
            </a:pPr>
            <a:r>
              <a:rPr lang="en-US" dirty="0"/>
              <a:t>		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446474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Re-arrange (shifting)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151"/>
            <a:ext cx="9213274" cy="3394472"/>
          </a:xfrm>
        </p:spPr>
        <p:txBody>
          <a:bodyPr>
            <a:normAutofit/>
          </a:bodyPr>
          <a:lstStyle/>
          <a:p>
            <a:r>
              <a:rPr lang="en-US" dirty="0"/>
              <a:t>Performed when expanding/shrinking</a:t>
            </a:r>
          </a:p>
          <a:p>
            <a:pPr marL="0" indent="0">
              <a:buNone/>
            </a:pPr>
            <a:r>
              <a:rPr lang="en-US" dirty="0"/>
              <a:t>	dynamic arrays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	[0x01, 1, 0x02, 1, 2, 0x03, 1, 3, </a:t>
            </a:r>
            <a:r>
              <a:rPr lang="el-GR" dirty="0">
                <a:solidFill>
                  <a:srgbClr val="FF0000"/>
                </a:solidFill>
              </a:rPr>
              <a:t>Λ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l-GR" dirty="0">
                <a:solidFill>
                  <a:srgbClr val="FF0000"/>
                </a:solidFill>
              </a:rPr>
              <a:t>Λ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l-GR" dirty="0">
                <a:solidFill>
                  <a:srgbClr val="FF0000"/>
                </a:solidFill>
              </a:rPr>
              <a:t>Λ</a:t>
            </a:r>
            <a:r>
              <a:rPr lang="en-US" dirty="0"/>
              <a:t>, 0x01...]</a:t>
            </a:r>
          </a:p>
          <a:p>
            <a:pPr marL="0" indent="0">
              <a:buNone/>
            </a:pPr>
            <a:r>
              <a:rPr lang="en-US" dirty="0"/>
              <a:t>		[“Person”, “name”, </a:t>
            </a:r>
            <a:r>
              <a:rPr lang="el-GR" dirty="0">
                <a:solidFill>
                  <a:srgbClr val="FF0000"/>
                </a:solidFill>
              </a:rPr>
              <a:t>Λ</a:t>
            </a:r>
            <a:r>
              <a:rPr lang="en-US" dirty="0"/>
              <a:t>, “xyz”, ...]</a:t>
            </a:r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017397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Re-arrange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Performed when expanding/shrinking</a:t>
            </a:r>
          </a:p>
          <a:p>
            <a:pPr marL="0" indent="0">
              <a:buNone/>
            </a:pPr>
            <a:r>
              <a:rPr lang="en-US" dirty="0"/>
              <a:t>	dynamic arrays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	[0x01, 1, 0x02, 1, 2, 0x03, 1, 3, 0x01...]</a:t>
            </a:r>
          </a:p>
          <a:p>
            <a:pPr marL="0" indent="0">
              <a:buNone/>
            </a:pPr>
            <a:r>
              <a:rPr lang="en-US" dirty="0"/>
              <a:t>		[“Person”, “name”, “xyz”, ...]</a:t>
            </a:r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622012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405" y="2010894"/>
            <a:ext cx="8229600" cy="857250"/>
          </a:xfrm>
        </p:spPr>
        <p:txBody>
          <a:bodyPr/>
          <a:lstStyle/>
          <a:p>
            <a:pPr algn="ctr"/>
            <a:r>
              <a:rPr lang="en-US" dirty="0"/>
              <a:t>Model Synchronization</a:t>
            </a:r>
            <a:endParaRPr lang="lv-LV" dirty="0"/>
          </a:p>
        </p:txBody>
      </p:sp>
      <p:grpSp>
        <p:nvGrpSpPr>
          <p:cNvPr id="3" name="Group 2"/>
          <p:cNvGrpSpPr/>
          <p:nvPr/>
        </p:nvGrpSpPr>
        <p:grpSpPr>
          <a:xfrm>
            <a:off x="3251943" y="2997062"/>
            <a:ext cx="692384" cy="1190244"/>
            <a:chOff x="4722284" y="634604"/>
            <a:chExt cx="1468582" cy="2524569"/>
          </a:xfrm>
        </p:grpSpPr>
        <p:sp>
          <p:nvSpPr>
            <p:cNvPr id="4" name="Rounded Rectangle 3"/>
            <p:cNvSpPr/>
            <p:nvPr/>
          </p:nvSpPr>
          <p:spPr>
            <a:xfrm>
              <a:off x="4722284" y="634604"/>
              <a:ext cx="1468582" cy="252456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dirty="0"/>
            </a:p>
            <a:p>
              <a:pPr algn="ctr"/>
              <a:endParaRPr lang="lv-LV" dirty="0"/>
            </a:p>
            <a:p>
              <a:pPr algn="ctr"/>
              <a:endParaRPr lang="lv-LV" dirty="0"/>
            </a:p>
            <a:p>
              <a:pPr algn="ctr"/>
              <a:endParaRPr lang="lv-LV" dirty="0"/>
            </a:p>
            <a:p>
              <a:pPr algn="ctr"/>
              <a:endParaRPr lang="lv-LV" dirty="0"/>
            </a:p>
            <a:p>
              <a:pPr algn="ctr"/>
              <a:endParaRPr lang="lv-LV" dirty="0"/>
            </a:p>
          </p:txBody>
        </p:sp>
        <p:pic>
          <p:nvPicPr>
            <p:cNvPr id="5" name="Picture 4" descr="dsp by pgbrandoli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4420" y="1269636"/>
              <a:ext cx="607550" cy="607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http://webappos.org/ram-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2903" y="2086637"/>
              <a:ext cx="1270584" cy="279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8" descr="Martouf-89f502ad by Martou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094" y="2946225"/>
            <a:ext cx="810921" cy="114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3944327" y="2971831"/>
            <a:ext cx="1442361" cy="3462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955284" y="3000836"/>
            <a:ext cx="1628899" cy="3778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955284" y="3039973"/>
            <a:ext cx="1876418" cy="39430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949403" y="3106725"/>
            <a:ext cx="2051961" cy="38852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955284" y="3275196"/>
            <a:ext cx="1442361" cy="2995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955284" y="3304201"/>
            <a:ext cx="1639856" cy="3387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955284" y="3343338"/>
            <a:ext cx="1887375" cy="3592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949403" y="3410090"/>
            <a:ext cx="2062918" cy="3428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954479" y="3588388"/>
            <a:ext cx="1432210" cy="2419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944327" y="3617392"/>
            <a:ext cx="1639856" cy="26923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949403" y="3656530"/>
            <a:ext cx="1882299" cy="2752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955284" y="3723281"/>
            <a:ext cx="2046080" cy="2419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938446" y="3867447"/>
            <a:ext cx="1447437" cy="1453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938446" y="3896451"/>
            <a:ext cx="1644932" cy="15727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938446" y="3935589"/>
            <a:ext cx="1892451" cy="1694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903131" y="4002340"/>
            <a:ext cx="2097427" cy="1453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709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Synchronization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Initial sync:</a:t>
            </a:r>
          </a:p>
          <a:p>
            <a:pPr lvl="1"/>
            <a:r>
              <a:rPr lang="en-US" dirty="0"/>
              <a:t>just send the </a:t>
            </a:r>
            <a:r>
              <a:rPr lang="en-US" b="1" dirty="0"/>
              <a:t>actions</a:t>
            </a:r>
            <a:r>
              <a:rPr lang="en-US" dirty="0"/>
              <a:t> and </a:t>
            </a:r>
            <a:r>
              <a:rPr lang="en-US" b="1" dirty="0"/>
              <a:t>strings</a:t>
            </a:r>
            <a:r>
              <a:rPr lang="en-US" dirty="0"/>
              <a:t> arrays</a:t>
            </a:r>
          </a:p>
          <a:p>
            <a:pPr lvl="1"/>
            <a:r>
              <a:rPr lang="en-US" b="1" dirty="0"/>
              <a:t>no need to convert </a:t>
            </a:r>
            <a:r>
              <a:rPr lang="en-US" dirty="0"/>
              <a:t>the encoding!</a:t>
            </a:r>
          </a:p>
          <a:p>
            <a:r>
              <a:rPr lang="en-US" dirty="0"/>
              <a:t>Later syncs:</a:t>
            </a:r>
          </a:p>
          <a:p>
            <a:pPr lvl="1"/>
            <a:r>
              <a:rPr lang="en-US" dirty="0"/>
              <a:t>sync deltas in the same encoding</a:t>
            </a:r>
            <a:br>
              <a:rPr lang="en-US" dirty="0"/>
            </a:br>
            <a:r>
              <a:rPr lang="en-US" dirty="0"/>
              <a:t>(also delete-actions)</a:t>
            </a:r>
          </a:p>
        </p:txBody>
      </p:sp>
    </p:spTree>
    <p:extLst>
      <p:ext uri="{BB962C8B-B14F-4D97-AF65-F5344CB8AC3E}">
        <p14:creationId xmlns:p14="http://schemas.microsoft.com/office/powerpoint/2010/main" val="37825304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Synchronization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151"/>
            <a:ext cx="8735292" cy="3394472"/>
          </a:xfrm>
        </p:spPr>
        <p:txBody>
          <a:bodyPr>
            <a:normAutofit/>
          </a:bodyPr>
          <a:lstStyle/>
          <a:p>
            <a:r>
              <a:rPr lang="en-US" dirty="0"/>
              <a:t>Us</a:t>
            </a:r>
            <a:r>
              <a:rPr lang="lv-LV" dirty="0" err="1"/>
              <a:t>ing</a:t>
            </a:r>
            <a:r>
              <a:rPr lang="en-US" dirty="0"/>
              <a:t> asynchronous </a:t>
            </a:r>
            <a:r>
              <a:rPr lang="en-US" b="1" dirty="0"/>
              <a:t>web</a:t>
            </a:r>
            <a:r>
              <a:rPr lang="lv-LV" b="1" dirty="0"/>
              <a:t> </a:t>
            </a:r>
            <a:r>
              <a:rPr lang="en-US" b="1" dirty="0"/>
              <a:t>sockets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very fast bi-directional channels (can send both binary and string data)</a:t>
            </a:r>
          </a:p>
          <a:p>
            <a:pPr lvl="1"/>
            <a:r>
              <a:rPr lang="en-US" dirty="0"/>
              <a:t>no need to wait for sync</a:t>
            </a:r>
          </a:p>
          <a:p>
            <a:r>
              <a:rPr lang="en-US" b="1" dirty="0"/>
              <a:t>No reference collisions</a:t>
            </a:r>
            <a:r>
              <a:rPr lang="en-US" dirty="0"/>
              <a:t>: the server assigns even references, the client assigns odd</a:t>
            </a:r>
            <a:endParaRPr lang="lv-LV"/>
          </a:p>
          <a:p>
            <a:pPr marL="457200" lvl="1" indent="0">
              <a:buNone/>
            </a:pPr>
            <a:endParaRPr lang="en-US" dirty="0"/>
          </a:p>
          <a:p>
            <a:endParaRPr lang="lv-LV" dirty="0"/>
          </a:p>
          <a:p>
            <a:endParaRPr lang="lv-LV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2052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6964"/>
            <a:ext cx="8229600" cy="182831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to implement</a:t>
            </a:r>
            <a:br>
              <a:rPr lang="en-US" dirty="0"/>
            </a:br>
            <a:r>
              <a:rPr lang="en-US" dirty="0"/>
              <a:t>all RAAPI operations</a:t>
            </a:r>
            <a:br>
              <a:rPr lang="en-US" dirty="0"/>
            </a:br>
            <a:r>
              <a:rPr lang="en-US" dirty="0"/>
              <a:t>efficiently?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0195802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3161"/>
            <a:ext cx="82296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We have:</a:t>
            </a:r>
            <a:br>
              <a:rPr lang="en-US" dirty="0"/>
            </a:br>
            <a:r>
              <a:rPr lang="en-US" dirty="0"/>
              <a:t>the </a:t>
            </a:r>
            <a:r>
              <a:rPr lang="en-US" b="1" dirty="0"/>
              <a:t>actions</a:t>
            </a:r>
            <a:r>
              <a:rPr lang="en-US" dirty="0"/>
              <a:t> and </a:t>
            </a:r>
            <a:r>
              <a:rPr lang="en-US" b="1" dirty="0"/>
              <a:t>strings</a:t>
            </a:r>
            <a:r>
              <a:rPr lang="en-US" dirty="0"/>
              <a:t> arrays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032295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3161"/>
            <a:ext cx="82296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/>
              <a:t>Just 3 </a:t>
            </a:r>
            <a:r>
              <a:rPr lang="lv-LV" dirty="0" err="1"/>
              <a:t>Additional</a:t>
            </a:r>
            <a:r>
              <a:rPr lang="lv-LV" dirty="0"/>
              <a:t> </a:t>
            </a:r>
            <a:r>
              <a:rPr lang="lv-LV" err="1"/>
              <a:t>Maps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(linear space!)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0088156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Just 3 </a:t>
            </a:r>
            <a:r>
              <a:rPr lang="lv-LV" dirty="0" err="1"/>
              <a:t>Additional</a:t>
            </a:r>
            <a:r>
              <a:rPr lang="lv-LV" dirty="0"/>
              <a:t> </a:t>
            </a:r>
            <a:r>
              <a:rPr lang="lv-LV" dirty="0" err="1"/>
              <a:t>Maps</a:t>
            </a:r>
            <a:r>
              <a:rPr lang="lv-LV" dirty="0"/>
              <a:t>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b="1" dirty="0"/>
              <a:t>action2string</a:t>
            </a:r>
          </a:p>
          <a:p>
            <a:pPr marL="0" indent="0">
              <a:buNone/>
            </a:pPr>
            <a:r>
              <a:rPr lang="en-US" dirty="0"/>
              <a:t>		[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0x01, 1</a:t>
            </a:r>
            <a:r>
              <a:rPr lang="en-US" dirty="0"/>
              <a:t>, </a:t>
            </a:r>
            <a:r>
              <a:rPr lang="en-US" dirty="0">
                <a:solidFill>
                  <a:srgbClr val="FFC000"/>
                </a:solidFill>
              </a:rPr>
              <a:t>0x02, 1, 2</a:t>
            </a:r>
            <a:r>
              <a:rPr lang="en-US" dirty="0"/>
              <a:t>,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0x03, 1, 3</a:t>
            </a:r>
            <a:r>
              <a:rPr lang="en-US" dirty="0"/>
              <a:t>,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0x04, 2, 3</a:t>
            </a:r>
            <a:r>
              <a:rPr lang="en-US" dirty="0"/>
              <a:t>]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en-US" dirty="0"/>
              <a:t>		[“Person”, “name”, “John”]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99367" y="1548086"/>
            <a:ext cx="1783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non-string action</a:t>
            </a:r>
            <a:endParaRPr lang="lv-LV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71252" y="2324346"/>
            <a:ext cx="165182" cy="7669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563210" y="2265352"/>
            <a:ext cx="289069" cy="8259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138338" y="2265352"/>
            <a:ext cx="1710813" cy="7256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357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Problem</a:t>
            </a:r>
          </a:p>
        </p:txBody>
      </p:sp>
      <p:pic>
        <p:nvPicPr>
          <p:cNvPr id="1026" name="Picture 2" descr="Software Carton Box With No Tex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89" y="1243852"/>
            <a:ext cx="21717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b Center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893" y="1231860"/>
            <a:ext cx="2542365" cy="251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777758" y="2697738"/>
            <a:ext cx="1289787" cy="55373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TextBox 4"/>
          <p:cNvSpPr txBox="1"/>
          <p:nvPr/>
        </p:nvSpPr>
        <p:spPr>
          <a:xfrm>
            <a:off x="1705318" y="3829933"/>
            <a:ext cx="264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Desktop model-based app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0725" y="3746094"/>
            <a:ext cx="1025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 app</a:t>
            </a:r>
          </a:p>
        </p:txBody>
      </p:sp>
      <p:pic>
        <p:nvPicPr>
          <p:cNvPr id="1030" name="Picture 6" descr="http://tda.lumii.lv/home/tda2_logo_pa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307" y="2123767"/>
            <a:ext cx="1573352" cy="123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5409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Just 3 </a:t>
            </a:r>
            <a:r>
              <a:rPr lang="lv-LV" dirty="0" err="1"/>
              <a:t>Additional</a:t>
            </a:r>
            <a:r>
              <a:rPr lang="lv-LV" dirty="0"/>
              <a:t> </a:t>
            </a:r>
            <a:r>
              <a:rPr lang="lv-LV" dirty="0" err="1"/>
              <a:t>Maps</a:t>
            </a:r>
            <a:r>
              <a:rPr lang="lv-LV" dirty="0"/>
              <a:t>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151"/>
            <a:ext cx="8621907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b="1" dirty="0"/>
              <a:t>string2actions – </a:t>
            </a:r>
            <a:r>
              <a:rPr lang="en-US" b="1" dirty="0"/>
              <a:t>inverse </a:t>
            </a:r>
            <a:r>
              <a:rPr lang="lv-LV" b="1" dirty="0" err="1"/>
              <a:t>multimap</a:t>
            </a:r>
            <a:endParaRPr lang="lv-LV" b="1" dirty="0"/>
          </a:p>
          <a:p>
            <a:pPr marL="0" indent="0">
              <a:buNone/>
            </a:pPr>
            <a:r>
              <a:rPr lang="en-US" dirty="0"/>
              <a:t>		[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0x01, 1</a:t>
            </a:r>
            <a:r>
              <a:rPr lang="en-US" dirty="0"/>
              <a:t>, </a:t>
            </a:r>
            <a:r>
              <a:rPr lang="en-US" dirty="0">
                <a:solidFill>
                  <a:srgbClr val="FFC000"/>
                </a:solidFill>
              </a:rPr>
              <a:t>0x02, 1, 2</a:t>
            </a:r>
            <a:r>
              <a:rPr lang="en-US" dirty="0"/>
              <a:t>,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0x03, 1, 3</a:t>
            </a:r>
            <a:r>
              <a:rPr lang="en-US" dirty="0"/>
              <a:t>,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0x04, 2, 3</a:t>
            </a:r>
            <a:r>
              <a:rPr lang="lv-LV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lv-LV" dirty="0">
                <a:solidFill>
                  <a:srgbClr val="00B050"/>
                </a:solidFill>
              </a:rPr>
              <a:t>...]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en-US" dirty="0"/>
              <a:t>		“Person”</a:t>
            </a:r>
            <a:endParaRPr lang="lv-LV" dirty="0"/>
          </a:p>
          <a:p>
            <a:pPr marL="0" indent="0">
              <a:buNone/>
            </a:pPr>
            <a:r>
              <a:rPr lang="lv-LV" dirty="0"/>
              <a:t>         </a:t>
            </a:r>
            <a:r>
              <a:rPr lang="en-US" dirty="0"/>
              <a:t>“name”</a:t>
            </a:r>
            <a:endParaRPr lang="lv-LV" dirty="0"/>
          </a:p>
          <a:p>
            <a:pPr marL="0" indent="0">
              <a:buNone/>
            </a:pPr>
            <a:r>
              <a:rPr lang="lv-LV" dirty="0"/>
              <a:t>            </a:t>
            </a:r>
            <a:r>
              <a:rPr lang="en-US" dirty="0"/>
              <a:t>“John”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99367" y="1548086"/>
            <a:ext cx="1783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non-string action</a:t>
            </a:r>
            <a:endParaRPr lang="lv-LV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324346" y="2265353"/>
            <a:ext cx="135686" cy="6320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653235" y="2176862"/>
            <a:ext cx="1098755" cy="14748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784495" y="2176862"/>
            <a:ext cx="4294731" cy="20057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784495" y="2129667"/>
            <a:ext cx="5734173" cy="20529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4413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Just 3 </a:t>
            </a:r>
            <a:r>
              <a:rPr lang="lv-LV" dirty="0" err="1"/>
              <a:t>Additional</a:t>
            </a:r>
            <a:r>
              <a:rPr lang="lv-LV" dirty="0"/>
              <a:t> </a:t>
            </a:r>
            <a:r>
              <a:rPr lang="lv-LV" dirty="0" err="1"/>
              <a:t>Maps</a:t>
            </a:r>
            <a:r>
              <a:rPr lang="lv-LV" dirty="0"/>
              <a:t>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151"/>
            <a:ext cx="8621907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reference</a:t>
            </a:r>
            <a:r>
              <a:rPr lang="lv-LV" b="1" dirty="0"/>
              <a:t>2actions - </a:t>
            </a:r>
            <a:r>
              <a:rPr lang="lv-LV" b="1" dirty="0" err="1"/>
              <a:t>multimap</a:t>
            </a:r>
            <a:endParaRPr lang="lv-LV" b="1" dirty="0"/>
          </a:p>
          <a:p>
            <a:pPr marL="0" indent="0">
              <a:buNone/>
            </a:pPr>
            <a:r>
              <a:rPr lang="en-US" dirty="0"/>
              <a:t>		[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0x01, 1</a:t>
            </a:r>
            <a:r>
              <a:rPr lang="en-US" dirty="0"/>
              <a:t>, </a:t>
            </a:r>
            <a:r>
              <a:rPr lang="en-US" dirty="0">
                <a:solidFill>
                  <a:srgbClr val="FFC000"/>
                </a:solidFill>
              </a:rPr>
              <a:t>0x02, 1, 2</a:t>
            </a:r>
            <a:r>
              <a:rPr lang="en-US" dirty="0"/>
              <a:t>,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0x03, 1, 3</a:t>
            </a:r>
            <a:r>
              <a:rPr lang="en-US" dirty="0"/>
              <a:t>,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0x04, 2, 3</a:t>
            </a:r>
            <a:r>
              <a:rPr lang="lv-LV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lv-LV" dirty="0">
                <a:solidFill>
                  <a:srgbClr val="00B050"/>
                </a:solidFill>
              </a:rPr>
              <a:t>...]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en-US" dirty="0"/>
              <a:t>		1                                           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lv-LV" dirty="0"/>
          </a:p>
          <a:p>
            <a:pPr marL="0" indent="0">
              <a:buNone/>
            </a:pPr>
            <a:r>
              <a:rPr lang="lv-LV" dirty="0"/>
              <a:t>         </a:t>
            </a:r>
            <a:r>
              <a:rPr lang="en-US" dirty="0"/>
              <a:t>2</a:t>
            </a:r>
            <a:endParaRPr lang="lv-LV" dirty="0"/>
          </a:p>
          <a:p>
            <a:pPr marL="0" indent="0">
              <a:buNone/>
            </a:pPr>
            <a:r>
              <a:rPr lang="lv-LV" dirty="0"/>
              <a:t>            </a:t>
            </a:r>
            <a:r>
              <a:rPr lang="en-US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99367" y="1548086"/>
            <a:ext cx="1783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non-string action</a:t>
            </a:r>
            <a:endParaRPr lang="lv-LV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681316" y="2176862"/>
            <a:ext cx="353961" cy="7205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728511" y="2176862"/>
            <a:ext cx="3274142" cy="9026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88083" y="2176863"/>
            <a:ext cx="4899414" cy="19290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952686" y="2176863"/>
            <a:ext cx="3180423" cy="19290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728511" y="2176862"/>
            <a:ext cx="1516134" cy="8023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763906" y="2218157"/>
            <a:ext cx="1480739" cy="13627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763906" y="2176861"/>
            <a:ext cx="4973157" cy="14335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2217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err="1"/>
              <a:t>linkExists</a:t>
            </a:r>
            <a:r>
              <a:rPr lang="lv-LV" dirty="0"/>
              <a:t>(</a:t>
            </a:r>
            <a:r>
              <a:rPr lang="lv-LV" dirty="0" err="1"/>
              <a:t>obj</a:t>
            </a:r>
            <a:r>
              <a:rPr lang="lv-LV" dirty="0"/>
              <a:t> </a:t>
            </a:r>
            <a:r>
              <a:rPr lang="lv-LV" dirty="0" err="1"/>
              <a:t>ref</a:t>
            </a:r>
            <a:r>
              <a:rPr lang="lv-LV" dirty="0"/>
              <a:t> A, </a:t>
            </a:r>
            <a:r>
              <a:rPr lang="lv-LV" dirty="0" err="1"/>
              <a:t>obj</a:t>
            </a:r>
            <a:r>
              <a:rPr lang="lv-LV" dirty="0"/>
              <a:t> </a:t>
            </a:r>
            <a:r>
              <a:rPr lang="lv-LV" dirty="0" err="1"/>
              <a:t>ref</a:t>
            </a:r>
            <a:r>
              <a:rPr lang="lv-LV" dirty="0"/>
              <a:t> B, </a:t>
            </a:r>
            <a:r>
              <a:rPr lang="lv-LV" dirty="0" err="1"/>
              <a:t>assoc</a:t>
            </a:r>
            <a:r>
              <a:rPr lang="lv-LV" dirty="0"/>
              <a:t> </a:t>
            </a:r>
            <a:r>
              <a:rPr lang="lv-LV" dirty="0" err="1"/>
              <a:t>ref</a:t>
            </a:r>
            <a:r>
              <a:rPr lang="lv-LV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/>
              <a:t>3 </a:t>
            </a:r>
            <a:r>
              <a:rPr lang="lv-LV" dirty="0" err="1"/>
              <a:t>lists</a:t>
            </a:r>
            <a:r>
              <a:rPr lang="lv-LV" dirty="0"/>
              <a:t>:</a:t>
            </a:r>
          </a:p>
          <a:p>
            <a:r>
              <a:rPr lang="lv-LV" sz="2000" dirty="0">
                <a:solidFill>
                  <a:srgbClr val="0070C0"/>
                </a:solidFill>
              </a:rPr>
              <a:t>reference2actions[</a:t>
            </a:r>
            <a:r>
              <a:rPr lang="lv-LV" sz="2000" dirty="0" err="1">
                <a:solidFill>
                  <a:srgbClr val="0070C0"/>
                </a:solidFill>
              </a:rPr>
              <a:t>obj</a:t>
            </a:r>
            <a:r>
              <a:rPr lang="lv-LV" sz="2000" dirty="0">
                <a:solidFill>
                  <a:srgbClr val="0070C0"/>
                </a:solidFill>
              </a:rPr>
              <a:t> </a:t>
            </a:r>
            <a:r>
              <a:rPr lang="lv-LV" sz="2000" dirty="0" err="1">
                <a:solidFill>
                  <a:srgbClr val="0070C0"/>
                </a:solidFill>
              </a:rPr>
              <a:t>ref</a:t>
            </a:r>
            <a:r>
              <a:rPr lang="lv-LV" sz="2000" dirty="0">
                <a:solidFill>
                  <a:srgbClr val="0070C0"/>
                </a:solidFill>
              </a:rPr>
              <a:t> A]</a:t>
            </a:r>
          </a:p>
          <a:p>
            <a:r>
              <a:rPr lang="lv-LV" sz="2000" dirty="0">
                <a:solidFill>
                  <a:srgbClr val="FFC000"/>
                </a:solidFill>
              </a:rPr>
              <a:t>reference2actions[</a:t>
            </a:r>
            <a:r>
              <a:rPr lang="lv-LV" sz="2000" dirty="0" err="1">
                <a:solidFill>
                  <a:srgbClr val="FFC000"/>
                </a:solidFill>
              </a:rPr>
              <a:t>obj</a:t>
            </a:r>
            <a:r>
              <a:rPr lang="lv-LV" sz="2000" dirty="0">
                <a:solidFill>
                  <a:srgbClr val="FFC000"/>
                </a:solidFill>
              </a:rPr>
              <a:t> </a:t>
            </a:r>
            <a:r>
              <a:rPr lang="lv-LV" sz="2000" dirty="0" err="1">
                <a:solidFill>
                  <a:srgbClr val="FFC000"/>
                </a:solidFill>
              </a:rPr>
              <a:t>ref</a:t>
            </a:r>
            <a:r>
              <a:rPr lang="lv-LV" sz="2000" dirty="0">
                <a:solidFill>
                  <a:srgbClr val="FFC000"/>
                </a:solidFill>
              </a:rPr>
              <a:t> B]</a:t>
            </a:r>
          </a:p>
          <a:p>
            <a:r>
              <a:rPr lang="lv-LV" sz="2000" dirty="0">
                <a:solidFill>
                  <a:srgbClr val="92D050"/>
                </a:solidFill>
              </a:rPr>
              <a:t>reference2actions[</a:t>
            </a:r>
            <a:r>
              <a:rPr lang="lv-LV" sz="2000" dirty="0" err="1">
                <a:solidFill>
                  <a:srgbClr val="92D050"/>
                </a:solidFill>
              </a:rPr>
              <a:t>assoc</a:t>
            </a:r>
            <a:r>
              <a:rPr lang="lv-LV" sz="2000" dirty="0">
                <a:solidFill>
                  <a:srgbClr val="92D050"/>
                </a:solidFill>
              </a:rPr>
              <a:t> </a:t>
            </a:r>
            <a:r>
              <a:rPr lang="lv-LV" sz="2000" dirty="0" err="1">
                <a:solidFill>
                  <a:srgbClr val="92D050"/>
                </a:solidFill>
              </a:rPr>
              <a:t>ref</a:t>
            </a:r>
            <a:r>
              <a:rPr lang="lv-LV" sz="2000" dirty="0">
                <a:solidFill>
                  <a:srgbClr val="92D050"/>
                </a:solidFill>
              </a:rPr>
              <a:t>]</a:t>
            </a:r>
          </a:p>
          <a:p>
            <a:pPr marL="0" indent="0">
              <a:buNone/>
            </a:pPr>
            <a:r>
              <a:rPr lang="en-US" dirty="0"/>
              <a:t>The lists of indices turn out to be </a:t>
            </a:r>
            <a:r>
              <a:rPr lang="en-US" b="1" dirty="0"/>
              <a:t>sorted</a:t>
            </a:r>
            <a:r>
              <a:rPr lang="en-US" dirty="0"/>
              <a:t>!!!</a:t>
            </a:r>
          </a:p>
          <a:p>
            <a:pPr marL="0" indent="0">
              <a:buNone/>
            </a:pPr>
            <a:r>
              <a:rPr lang="en-US" dirty="0"/>
              <a:t>Thus, we can</a:t>
            </a:r>
            <a:r>
              <a:rPr lang="lv-LV" dirty="0"/>
              <a:t> </a:t>
            </a:r>
            <a:r>
              <a:rPr lang="lv-LV" dirty="0" err="1"/>
              <a:t>use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b="1" dirty="0"/>
              <a:t>«</a:t>
            </a:r>
            <a:r>
              <a:rPr lang="lv-LV" b="1" dirty="0" err="1"/>
              <a:t>merge</a:t>
            </a:r>
            <a:r>
              <a:rPr lang="lv-LV" b="1" dirty="0"/>
              <a:t>» </a:t>
            </a:r>
            <a:r>
              <a:rPr lang="lv-LV" b="1" dirty="0" err="1"/>
              <a:t>approach</a:t>
            </a:r>
            <a:r>
              <a:rPr lang="en-US" dirty="0"/>
              <a:t> + </a:t>
            </a:r>
            <a:r>
              <a:rPr lang="en-US" b="1" dirty="0"/>
              <a:t>binary search</a:t>
            </a:r>
            <a:r>
              <a:rPr lang="en-US" dirty="0"/>
              <a:t> </a:t>
            </a:r>
            <a:r>
              <a:rPr lang="lv-LV" dirty="0"/>
              <a:t>to </a:t>
            </a:r>
            <a:r>
              <a:rPr lang="lv-LV" dirty="0" err="1"/>
              <a:t>find</a:t>
            </a:r>
            <a:r>
              <a:rPr lang="lv-LV" dirty="0"/>
              <a:t> </a:t>
            </a:r>
            <a:r>
              <a:rPr lang="lv-LV" dirty="0" err="1"/>
              <a:t>the</a:t>
            </a:r>
            <a:r>
              <a:rPr lang="lv-LV" dirty="0"/>
              <a:t> </a:t>
            </a:r>
            <a:r>
              <a:rPr lang="lv-LV" dirty="0" err="1"/>
              <a:t>common</a:t>
            </a:r>
            <a:r>
              <a:rPr lang="lv-LV" dirty="0"/>
              <a:t> </a:t>
            </a:r>
            <a:r>
              <a:rPr lang="lv-LV" dirty="0" err="1"/>
              <a:t>action</a:t>
            </a:r>
            <a:r>
              <a:rPr lang="lv-LV" dirty="0"/>
              <a:t>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713703" y="1539733"/>
            <a:ext cx="702023" cy="3244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486519" y="1539732"/>
            <a:ext cx="117987" cy="3244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545512" y="1539732"/>
            <a:ext cx="979293" cy="3244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42044" y="1268361"/>
            <a:ext cx="6663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0x01, 1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0x02, 1, 2</a:t>
            </a:r>
            <a:r>
              <a:rPr lang="en-US" dirty="0"/>
              <a:t>,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0x03, 1, 3</a:t>
            </a:r>
            <a:r>
              <a:rPr lang="en-US" dirty="0"/>
              <a:t>,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0x04, 2, 3</a:t>
            </a:r>
            <a:r>
              <a:rPr lang="lv-LV" dirty="0"/>
              <a:t>, ....  </a:t>
            </a:r>
            <a:r>
              <a:rPr lang="lv-LV" b="1" dirty="0">
                <a:solidFill>
                  <a:srgbClr val="FF0000"/>
                </a:solidFill>
              </a:rPr>
              <a:t>0x06, 1, 3, 2</a:t>
            </a:r>
            <a:r>
              <a:rPr lang="lv-LV" dirty="0"/>
              <a:t>, ...               ]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837531" y="1588713"/>
            <a:ext cx="1651819" cy="73687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837531" y="1576152"/>
            <a:ext cx="746267" cy="74943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837531" y="1539731"/>
            <a:ext cx="3068960" cy="78585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575008" y="1539733"/>
            <a:ext cx="3221049" cy="3464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873464" y="1599729"/>
            <a:ext cx="1682209" cy="1086736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896525" y="1576152"/>
            <a:ext cx="3058814" cy="1160141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896525" y="1557291"/>
            <a:ext cx="4103537" cy="1190018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9859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Binary search with deleted elements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1073"/>
            <a:ext cx="8229600" cy="155355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Use binary search as much as possible</a:t>
            </a:r>
          </a:p>
          <a:p>
            <a:r>
              <a:rPr lang="en-US" dirty="0"/>
              <a:t>Switch to linear search, when deleted elements are encountered</a:t>
            </a:r>
          </a:p>
          <a:p>
            <a:r>
              <a:rPr lang="lv-LV" dirty="0"/>
              <a:t>60.56% b</a:t>
            </a:r>
            <a:r>
              <a:rPr lang="en-US" dirty="0" err="1"/>
              <a:t>oost</a:t>
            </a:r>
            <a:r>
              <a:rPr lang="lv-LV" dirty="0"/>
              <a:t> </a:t>
            </a:r>
            <a:r>
              <a:rPr lang="lv-LV" dirty="0" err="1"/>
              <a:t>compared</a:t>
            </a:r>
            <a:r>
              <a:rPr lang="lv-LV" dirty="0"/>
              <a:t> to just </a:t>
            </a:r>
            <a:r>
              <a:rPr lang="lv-LV" dirty="0" err="1"/>
              <a:t>linear</a:t>
            </a:r>
            <a:r>
              <a:rPr lang="lv-LV" dirty="0"/>
              <a:t> </a:t>
            </a:r>
            <a:r>
              <a:rPr lang="lv-LV" dirty="0" err="1"/>
              <a:t>search</a:t>
            </a:r>
            <a:endParaRPr lang="lv-LV" dirty="0"/>
          </a:p>
        </p:txBody>
      </p:sp>
      <p:sp>
        <p:nvSpPr>
          <p:cNvPr id="4" name="TextBox 3"/>
          <p:cNvSpPr txBox="1"/>
          <p:nvPr/>
        </p:nvSpPr>
        <p:spPr>
          <a:xfrm>
            <a:off x="2731865" y="1218700"/>
            <a:ext cx="2974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Search on partially filled array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493818" y="1669473"/>
            <a:ext cx="969818" cy="4918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925291" y="1669473"/>
            <a:ext cx="833749" cy="4918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15291" y="2187849"/>
            <a:ext cx="287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 on classical computers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62946" y="2231859"/>
            <a:ext cx="3383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sub-linear on quantum computers</a:t>
            </a:r>
          </a:p>
          <a:p>
            <a:pPr algn="ctr"/>
            <a:r>
              <a:rPr lang="en-US" dirty="0"/>
              <a:t>(Grover’s algorithm)</a:t>
            </a:r>
          </a:p>
        </p:txBody>
      </p:sp>
    </p:spTree>
    <p:extLst>
      <p:ext uri="{BB962C8B-B14F-4D97-AF65-F5344CB8AC3E}">
        <p14:creationId xmlns:p14="http://schemas.microsoft.com/office/powerpoint/2010/main" val="35841373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Cascade Delete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151"/>
            <a:ext cx="8621907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deleting </a:t>
            </a:r>
            <a:r>
              <a:rPr lang="en-US" dirty="0" err="1"/>
              <a:t>CreateClass</a:t>
            </a:r>
            <a:r>
              <a:rPr lang="en-US" dirty="0"/>
              <a:t>(reference)action:</a:t>
            </a:r>
          </a:p>
          <a:p>
            <a:pPr marL="0" indent="0">
              <a:buNone/>
            </a:pPr>
            <a:r>
              <a:rPr lang="en-US" dirty="0"/>
              <a:t>		[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0x01, 1</a:t>
            </a:r>
            <a:r>
              <a:rPr lang="en-US" dirty="0"/>
              <a:t>, </a:t>
            </a:r>
            <a:r>
              <a:rPr lang="en-US" dirty="0">
                <a:solidFill>
                  <a:srgbClr val="FFC000"/>
                </a:solidFill>
              </a:rPr>
              <a:t>0x02, 1, 2</a:t>
            </a:r>
            <a:r>
              <a:rPr lang="en-US" dirty="0"/>
              <a:t>,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0x03, 1, 3</a:t>
            </a:r>
            <a:r>
              <a:rPr lang="en-US" dirty="0"/>
              <a:t>,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0x04, 2, 3</a:t>
            </a:r>
            <a:r>
              <a:rPr lang="lv-LV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lv-LV" dirty="0">
                <a:solidFill>
                  <a:srgbClr val="00B050"/>
                </a:solidFill>
              </a:rPr>
              <a:t>...]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reference2actions(reference)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For each class object:  </a:t>
            </a:r>
            <a:r>
              <a:rPr lang="en-US" sz="2400" dirty="0">
                <a:solidFill>
                  <a:srgbClr val="00B050"/>
                </a:solidFill>
              </a:rPr>
              <a:t>reference2actions(</a:t>
            </a:r>
            <a:r>
              <a:rPr lang="en-US" sz="2400" dirty="0" err="1">
                <a:solidFill>
                  <a:srgbClr val="00B050"/>
                </a:solidFill>
              </a:rPr>
              <a:t>object_reference</a:t>
            </a:r>
            <a:r>
              <a:rPr lang="en-US" sz="2400" dirty="0">
                <a:solidFill>
                  <a:srgbClr val="00B050"/>
                </a:solidFill>
              </a:rPr>
              <a:t>)</a:t>
            </a:r>
            <a:endParaRPr lang="lv-LV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lv-LV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915865" y="1544462"/>
            <a:ext cx="139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err="1">
                <a:solidFill>
                  <a:srgbClr val="FFC000"/>
                </a:solidFill>
              </a:rPr>
              <a:t>createObject</a:t>
            </a:r>
            <a:endParaRPr lang="lv-LV" dirty="0">
              <a:solidFill>
                <a:srgbClr val="FFC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879370" y="2176864"/>
            <a:ext cx="155907" cy="6148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89546" y="2265354"/>
            <a:ext cx="1404818" cy="5263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157422" y="2265355"/>
            <a:ext cx="3027989" cy="5263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457448" y="2265353"/>
            <a:ext cx="739705" cy="1710902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319298" y="2265353"/>
            <a:ext cx="2597932" cy="1710902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471698" y="2265353"/>
            <a:ext cx="4151486" cy="1710133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3114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1CD092-469B-8943-9609-384DE45E8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33" y="361507"/>
            <a:ext cx="8229600" cy="11215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AR is an in-memory repository.</a:t>
            </a:r>
            <a:br>
              <a:rPr lang="en-US" dirty="0"/>
            </a:br>
            <a:r>
              <a:rPr lang="en-US" dirty="0"/>
              <a:t>How to provide enough memory for multiple connected users?</a:t>
            </a:r>
            <a:endParaRPr lang="ru-RU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0A600C8-AF9B-5841-8153-5E82787D1F0E}"/>
              </a:ext>
            </a:extLst>
          </p:cNvPr>
          <p:cNvSpPr/>
          <p:nvPr/>
        </p:nvSpPr>
        <p:spPr>
          <a:xfrm>
            <a:off x="2883839" y="1846618"/>
            <a:ext cx="1468582" cy="252456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  <a:p>
            <a:pPr algn="ctr"/>
            <a:endParaRPr lang="lv-LV" dirty="0"/>
          </a:p>
          <a:p>
            <a:pPr algn="ctr"/>
            <a:endParaRPr lang="lv-LV" dirty="0"/>
          </a:p>
          <a:p>
            <a:pPr algn="ctr"/>
            <a:endParaRPr lang="lv-LV" dirty="0"/>
          </a:p>
          <a:p>
            <a:pPr algn="ctr"/>
            <a:endParaRPr lang="lv-LV" dirty="0"/>
          </a:p>
          <a:p>
            <a:pPr algn="ctr"/>
            <a:endParaRPr lang="lv-LV" dirty="0"/>
          </a:p>
          <a:p>
            <a:pPr algn="ctr"/>
            <a:r>
              <a:rPr lang="lv-LV" dirty="0"/>
              <a:t>Server</a:t>
            </a:r>
          </a:p>
        </p:txBody>
      </p:sp>
      <p:pic>
        <p:nvPicPr>
          <p:cNvPr id="5" name="Picture 4" descr="dsp by pgbrandolin">
            <a:extLst>
              <a:ext uri="{FF2B5EF4-FFF2-40B4-BE49-F238E27FC236}">
                <a16:creationId xmlns:a16="http://schemas.microsoft.com/office/drawing/2014/main" id="{8A75487F-500B-FC49-9124-D6D784BB2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355" y="2152138"/>
            <a:ext cx="607550" cy="60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ebappos.org/ram-logo.png">
            <a:extLst>
              <a:ext uri="{FF2B5EF4-FFF2-40B4-BE49-F238E27FC236}">
                <a16:creationId xmlns:a16="http://schemas.microsoft.com/office/drawing/2014/main" id="{BDFABC5E-BF90-2247-97CE-DBE99859A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838" y="2969139"/>
            <a:ext cx="1270584" cy="27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Martouf-89f502ad by Martouf">
            <a:extLst>
              <a:ext uri="{FF2B5EF4-FFF2-40B4-BE49-F238E27FC236}">
                <a16:creationId xmlns:a16="http://schemas.microsoft.com/office/drawing/2014/main" id="{B530FD30-771E-8E46-8755-0321B48BF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03" y="3150763"/>
            <a:ext cx="1168541" cy="16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5">
            <a:extLst>
              <a:ext uri="{FF2B5EF4-FFF2-40B4-BE49-F238E27FC236}">
                <a16:creationId xmlns:a16="http://schemas.microsoft.com/office/drawing/2014/main" id="{B06F633A-AA71-BA43-968E-8C8B8CA27095}"/>
              </a:ext>
            </a:extLst>
          </p:cNvPr>
          <p:cNvCxnSpPr/>
          <p:nvPr/>
        </p:nvCxnSpPr>
        <p:spPr>
          <a:xfrm flipV="1">
            <a:off x="4250696" y="2243929"/>
            <a:ext cx="1064481" cy="24907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802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D29AEB-AE96-1F4F-9EE9-5F75EAF70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02631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Memory-Mapped Files!</a:t>
            </a:r>
            <a:br>
              <a:rPr lang="en-US" dirty="0"/>
            </a:br>
            <a:r>
              <a:rPr lang="en-US" dirty="0"/>
              <a:t>(Memory that is efficiently swapped by the OS)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074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Memory-Mapped</a:t>
            </a:r>
            <a:r>
              <a:rPr lang="lv-LV" dirty="0"/>
              <a:t> </a:t>
            </a:r>
            <a:r>
              <a:rPr lang="lv-LV" dirty="0" err="1"/>
              <a:t>Files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/>
              <a:t>memory-mapped file = array</a:t>
            </a:r>
          </a:p>
          <a:p>
            <a:r>
              <a:rPr lang="lv-LV"/>
              <a:t>we need to implement our 3 maps as arrays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494656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Memory-Mapped</a:t>
            </a:r>
            <a:r>
              <a:rPr lang="lv-LV" dirty="0"/>
              <a:t> </a:t>
            </a:r>
            <a:r>
              <a:rPr lang="lv-LV" dirty="0" err="1"/>
              <a:t>Files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v-LV" dirty="0" err="1"/>
              <a:t>Hash</a:t>
            </a:r>
            <a:r>
              <a:rPr lang="lv-LV" dirty="0"/>
              <a:t> </a:t>
            </a:r>
            <a:r>
              <a:rPr lang="lv-LV" dirty="0" err="1"/>
              <a:t>tables</a:t>
            </a:r>
            <a:r>
              <a:rPr lang="lv-LV" dirty="0"/>
              <a:t> </a:t>
            </a:r>
            <a:r>
              <a:rPr lang="lv-LV" dirty="0" err="1"/>
              <a:t>implemented</a:t>
            </a:r>
            <a:br>
              <a:rPr lang="lv-LV" dirty="0"/>
            </a:br>
            <a:r>
              <a:rPr lang="lv-LV" dirty="0" err="1"/>
              <a:t>on</a:t>
            </a:r>
            <a:r>
              <a:rPr lang="lv-LV" dirty="0"/>
              <a:t> </a:t>
            </a:r>
            <a:r>
              <a:rPr lang="lv-LV" dirty="0" err="1"/>
              <a:t>arrays</a:t>
            </a:r>
            <a:endParaRPr lang="lv-LV" dirty="0"/>
          </a:p>
          <a:p>
            <a:r>
              <a:rPr lang="lv-LV" dirty="0" err="1"/>
              <a:t>Modifications</a:t>
            </a:r>
            <a:r>
              <a:rPr lang="lv-LV" dirty="0"/>
              <a:t> </a:t>
            </a:r>
            <a:r>
              <a:rPr lang="lv-LV" dirty="0" err="1"/>
              <a:t>for</a:t>
            </a:r>
            <a:r>
              <a:rPr lang="lv-LV" dirty="0"/>
              <a:t> </a:t>
            </a:r>
            <a:r>
              <a:rPr lang="lv-LV" b="1" dirty="0" err="1"/>
              <a:t>multi-maps</a:t>
            </a:r>
            <a:br>
              <a:rPr lang="lv-LV" dirty="0"/>
            </a:br>
            <a:r>
              <a:rPr lang="lv-LV" dirty="0"/>
              <a:t>(just 2.28 </a:t>
            </a:r>
            <a:r>
              <a:rPr lang="lv-LV" dirty="0" err="1"/>
              <a:t>collisions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average</a:t>
            </a:r>
            <a:r>
              <a:rPr lang="lv-LV" dirty="0"/>
              <a:t>!)</a:t>
            </a:r>
          </a:p>
          <a:p>
            <a:r>
              <a:rPr lang="lv-LV" dirty="0" err="1"/>
              <a:t>Avoid</a:t>
            </a:r>
            <a:r>
              <a:rPr lang="lv-LV" dirty="0"/>
              <a:t> </a:t>
            </a:r>
            <a:r>
              <a:rPr lang="lv-LV" dirty="0" err="1"/>
              <a:t>hash</a:t>
            </a:r>
            <a:r>
              <a:rPr lang="lv-LV" dirty="0"/>
              <a:t> </a:t>
            </a:r>
            <a:r>
              <a:rPr lang="lv-LV" dirty="0" err="1"/>
              <a:t>value</a:t>
            </a:r>
            <a:r>
              <a:rPr lang="lv-LV" dirty="0"/>
              <a:t> 0 </a:t>
            </a:r>
            <a:r>
              <a:rPr lang="lv-LV" dirty="0" err="1"/>
              <a:t>for</a:t>
            </a:r>
            <a:br>
              <a:rPr lang="lv-LV" dirty="0"/>
            </a:br>
            <a:r>
              <a:rPr lang="lv-LV" dirty="0" err="1"/>
              <a:t>empty</a:t>
            </a:r>
            <a:r>
              <a:rPr lang="lv-LV" dirty="0"/>
              <a:t> </a:t>
            </a:r>
            <a:r>
              <a:rPr lang="lv-LV" dirty="0" err="1"/>
              <a:t>strings</a:t>
            </a:r>
            <a:r>
              <a:rPr lang="lv-LV" dirty="0"/>
              <a:t> </a:t>
            </a:r>
            <a:br>
              <a:rPr lang="lv-LV" dirty="0"/>
            </a:br>
            <a:r>
              <a:rPr lang="lv-LV" dirty="0"/>
              <a:t>(2.85 </a:t>
            </a:r>
            <a:r>
              <a:rPr lang="lv-LV" dirty="0" err="1"/>
              <a:t>times</a:t>
            </a:r>
            <a:r>
              <a:rPr lang="lv-LV" dirty="0"/>
              <a:t> </a:t>
            </a:r>
            <a:r>
              <a:rPr lang="lv-LV" dirty="0" err="1"/>
              <a:t>faster</a:t>
            </a:r>
            <a:r>
              <a:rPr lang="lv-LV" dirty="0"/>
              <a:t>!)</a:t>
            </a:r>
          </a:p>
        </p:txBody>
      </p:sp>
      <p:pic>
        <p:nvPicPr>
          <p:cNvPr id="1026" name="Picture 2" descr="ÐÐ°ÑÑÐ¸Ð½ÐºÐ¸ Ð¿Ð¾ Ð·Ð°Ð¿ÑÐ¾ÑÑ the art of computer programming volum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523" y="1063229"/>
            <a:ext cx="2668897" cy="389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9555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Results</a:t>
            </a:r>
            <a:r>
              <a:rPr lang="lv-LV" dirty="0"/>
              <a:t>: CPU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77110"/>
              </p:ext>
            </p:extLst>
          </p:nvPr>
        </p:nvGraphicFramePr>
        <p:xfrm>
          <a:off x="1454727" y="1778255"/>
          <a:ext cx="6096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lv-LV" dirty="0" err="1"/>
                        <a:t>ECore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JR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AR</a:t>
                      </a:r>
                      <a:r>
                        <a:rPr lang="lv-LV" baseline="0" dirty="0"/>
                        <a:t> (Java  </a:t>
                      </a:r>
                      <a:r>
                        <a:rPr lang="lv-LV" baseline="0" dirty="0" err="1"/>
                        <a:t>hash</a:t>
                      </a:r>
                      <a:r>
                        <a:rPr lang="lv-LV" baseline="0" dirty="0"/>
                        <a:t> </a:t>
                      </a:r>
                      <a:r>
                        <a:rPr lang="lv-LV" baseline="0" dirty="0" err="1"/>
                        <a:t>maps</a:t>
                      </a:r>
                      <a:r>
                        <a:rPr lang="lv-LV" baseline="0" dirty="0"/>
                        <a:t>)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AR (</a:t>
                      </a:r>
                      <a:r>
                        <a:rPr lang="lv-LV" dirty="0" err="1"/>
                        <a:t>hash</a:t>
                      </a:r>
                      <a:r>
                        <a:rPr lang="lv-LV" dirty="0"/>
                        <a:t> </a:t>
                      </a:r>
                      <a:r>
                        <a:rPr lang="lv-LV" dirty="0" err="1"/>
                        <a:t>tables</a:t>
                      </a:r>
                      <a:r>
                        <a:rPr lang="lv-LV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AR (</a:t>
                      </a:r>
                      <a:r>
                        <a:rPr lang="lv-LV" dirty="0" err="1"/>
                        <a:t>memory-mapped</a:t>
                      </a:r>
                      <a:r>
                        <a:rPr lang="lv-LV" dirty="0"/>
                        <a:t> </a:t>
                      </a:r>
                      <a:r>
                        <a:rPr lang="lv-LV" dirty="0" err="1"/>
                        <a:t>files</a:t>
                      </a:r>
                      <a:r>
                        <a:rPr lang="lv-LV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dirty="0"/>
                        <a:t>1016</a:t>
                      </a:r>
                      <a:endParaRPr lang="en-US" dirty="0"/>
                    </a:p>
                    <a:p>
                      <a:r>
                        <a:rPr lang="en-US" dirty="0"/>
                        <a:t>+big overhead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857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solidFill>
                            <a:srgbClr val="FF0000"/>
                          </a:solidFill>
                        </a:rPr>
                        <a:t>423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solidFill>
                            <a:srgbClr val="FF0000"/>
                          </a:solidFill>
                        </a:rPr>
                        <a:t>618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>
                          <a:solidFill>
                            <a:srgbClr val="FF0000"/>
                          </a:solidFill>
                        </a:rPr>
                        <a:t>760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090938"/>
            <a:ext cx="6077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 </a:t>
            </a:r>
            <a:r>
              <a:rPr lang="en-US" dirty="0" err="1"/>
              <a:t>OWLGrEd</a:t>
            </a:r>
            <a:r>
              <a:rPr lang="en-US" dirty="0"/>
              <a:t> model transformation using a model repository </a:t>
            </a:r>
            <a:endParaRPr lang="lv-LV" dirty="0"/>
          </a:p>
          <a:p>
            <a:r>
              <a:rPr lang="en-US" dirty="0"/>
              <a:t>(time in </a:t>
            </a:r>
            <a:r>
              <a:rPr lang="en-US" dirty="0" err="1"/>
              <a:t>ms</a:t>
            </a:r>
            <a:r>
              <a:rPr lang="lv-LV" dirty="0"/>
              <a:t>, 10% </a:t>
            </a:r>
            <a:r>
              <a:rPr lang="lv-LV" dirty="0" err="1"/>
              <a:t>accuracy</a:t>
            </a:r>
            <a:r>
              <a:rPr lang="en-US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8655" y="4197927"/>
            <a:ext cx="2628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more detail in the paper</a:t>
            </a:r>
            <a:endParaRPr lang="lv-LV" dirty="0"/>
          </a:p>
        </p:txBody>
      </p:sp>
      <p:pic>
        <p:nvPicPr>
          <p:cNvPr id="8" name="Picture 4" descr="dsp by pgbrando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420" y="330829"/>
            <a:ext cx="607550" cy="60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512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Problem</a:t>
            </a:r>
          </a:p>
        </p:txBody>
      </p:sp>
      <p:pic>
        <p:nvPicPr>
          <p:cNvPr id="1028" name="Picture 4" descr="Web Center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893" y="1231860"/>
            <a:ext cx="2542365" cy="251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927106" y="2368129"/>
            <a:ext cx="1289787" cy="55373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TextBox 4"/>
          <p:cNvSpPr txBox="1"/>
          <p:nvPr/>
        </p:nvSpPr>
        <p:spPr>
          <a:xfrm>
            <a:off x="1089606" y="3622416"/>
            <a:ext cx="23675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OWLGrEd</a:t>
            </a:r>
            <a:endParaRPr lang="en-US" dirty="0"/>
          </a:p>
          <a:p>
            <a:pPr algn="ctr"/>
            <a:r>
              <a:rPr lang="en-US" dirty="0"/>
              <a:t>(Ontology Editor)</a:t>
            </a:r>
          </a:p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err="1">
                <a:hlinkClick r:id="rId3"/>
              </a:rPr>
              <a:t>owlgred.lumii.lv</a:t>
            </a:r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0725" y="3746094"/>
            <a:ext cx="1025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 app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BE79D7-57FD-CD45-813A-B7B1C5DFE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44586"/>
            <a:ext cx="3187094" cy="20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82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Results</a:t>
            </a:r>
            <a:r>
              <a:rPr lang="lv-LV" dirty="0"/>
              <a:t>: </a:t>
            </a:r>
            <a:r>
              <a:rPr lang="lv-LV" dirty="0" err="1"/>
              <a:t>Memory</a:t>
            </a:r>
            <a:endParaRPr lang="lv-LV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246058"/>
              </p:ext>
            </p:extLst>
          </p:nvPr>
        </p:nvGraphicFramePr>
        <p:xfrm>
          <a:off x="1143000" y="1128792"/>
          <a:ext cx="6858000" cy="284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JR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ECore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 (Java hash maps)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 (hash tables)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 (memory-mapped files)</a:t>
                      </a:r>
                    </a:p>
                    <a:p>
                      <a:r>
                        <a:rPr lang="en-US" dirty="0"/>
                        <a:t>12.2 MB  on disk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33.4 MB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9.5 MB</a:t>
                      </a:r>
                      <a:endParaRPr lang="lv-LV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13.6 MB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10.72 MB</a:t>
                      </a:r>
                      <a:endParaRPr lang="lv-LV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0.013 MB</a:t>
                      </a:r>
                      <a:endParaRPr lang="lv-LV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max 1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max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173</a:t>
                      </a:r>
                      <a:endParaRPr lang="lv-LV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 111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max 142</a:t>
                      </a:r>
                      <a:endParaRPr lang="lv-LV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10 000+</a:t>
                      </a:r>
                      <a:endParaRPr lang="lv-LV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1047 </a:t>
                      </a:r>
                      <a:r>
                        <a:rPr lang="en-US" dirty="0" err="1"/>
                        <a:t>ms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849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ms</a:t>
                      </a:r>
                      <a:endParaRPr lang="lv-LV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153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ms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63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ms</a:t>
                      </a:r>
                      <a:endParaRPr lang="lv-LV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9-61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</a:rPr>
                        <a:t>ms</a:t>
                      </a:r>
                      <a:endParaRPr lang="lv-LV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8655" y="4197927"/>
            <a:ext cx="2628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more detail in the paper</a:t>
            </a:r>
            <a:endParaRPr lang="lv-LV" dirty="0"/>
          </a:p>
        </p:txBody>
      </p:sp>
      <p:pic>
        <p:nvPicPr>
          <p:cNvPr id="8" name="Picture 6" descr="http://webappos.org/ram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429" y="425567"/>
            <a:ext cx="2158995" cy="47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4012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Results</a:t>
            </a:r>
            <a:r>
              <a:rPr lang="lv-LV" dirty="0"/>
              <a:t>: </a:t>
            </a:r>
            <a:r>
              <a:rPr lang="lv-LV" dirty="0" err="1"/>
              <a:t>Memory</a:t>
            </a:r>
            <a:endParaRPr lang="lv-LV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219317"/>
              </p:ext>
            </p:extLst>
          </p:nvPr>
        </p:nvGraphicFramePr>
        <p:xfrm>
          <a:off x="1143000" y="1128792"/>
          <a:ext cx="6858000" cy="284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JR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ECore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 (Java hash maps)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 (hash tables)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 (memory-mapped files)</a:t>
                      </a:r>
                    </a:p>
                    <a:p>
                      <a:r>
                        <a:rPr lang="en-US" dirty="0"/>
                        <a:t>12.2 MB  on disk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33.4 MB</a:t>
                      </a:r>
                      <a:endParaRPr lang="lv-LV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9.5 MB</a:t>
                      </a:r>
                      <a:endParaRPr lang="lv-LV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13.6 MB</a:t>
                      </a:r>
                      <a:endParaRPr lang="lv-LV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10.72 MB</a:t>
                      </a:r>
                      <a:endParaRPr lang="lv-LV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0.013 MB</a:t>
                      </a:r>
                      <a:endParaRPr lang="lv-LV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max 1</a:t>
                      </a:r>
                      <a:endParaRPr lang="lv-LV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max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173</a:t>
                      </a:r>
                      <a:endParaRPr lang="lv-LV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max 111</a:t>
                      </a:r>
                      <a:endParaRPr lang="lv-LV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max 142</a:t>
                      </a:r>
                      <a:endParaRPr lang="lv-LV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10 000+</a:t>
                      </a:r>
                      <a:endParaRPr lang="lv-LV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1047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ms</a:t>
                      </a:r>
                      <a:endParaRPr lang="lv-LV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849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ms</a:t>
                      </a:r>
                      <a:endParaRPr lang="lv-LV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153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</a:rPr>
                        <a:t>ms</a:t>
                      </a:r>
                      <a:endParaRPr lang="lv-LV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63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ms</a:t>
                      </a:r>
                      <a:endParaRPr lang="lv-LV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9-61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FF0000"/>
                          </a:solidFill>
                        </a:rPr>
                        <a:t>ms</a:t>
                      </a:r>
                      <a:endParaRPr lang="lv-LV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8655" y="4197927"/>
            <a:ext cx="2628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more detail in the paper</a:t>
            </a:r>
            <a:endParaRPr lang="lv-LV" dirty="0"/>
          </a:p>
        </p:txBody>
      </p:sp>
      <p:pic>
        <p:nvPicPr>
          <p:cNvPr id="8" name="Picture 6" descr="http://webappos.org/ram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429" y="425567"/>
            <a:ext cx="2158995" cy="47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1817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322F6-5313-FD40-838A-7A4A29085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D806BA-0F39-8645-804D-69B2648A4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 will be the default data format for web-based </a:t>
            </a:r>
            <a:r>
              <a:rPr lang="en-US" dirty="0" err="1"/>
              <a:t>OWLGrEd</a:t>
            </a:r>
            <a:endParaRPr lang="en-US" dirty="0"/>
          </a:p>
          <a:p>
            <a:r>
              <a:rPr lang="en-US" dirty="0"/>
              <a:t>AR will be used as a memory analog in </a:t>
            </a:r>
            <a:r>
              <a:rPr lang="en-US" i="1" dirty="0" err="1"/>
              <a:t>webAppOS</a:t>
            </a:r>
            <a:r>
              <a:rPr lang="en-US" dirty="0"/>
              <a:t> - a model-based infrastructure for web applications; </a:t>
            </a:r>
            <a:r>
              <a:rPr lang="en-US" dirty="0">
                <a:hlinkClick r:id="rId2"/>
              </a:rPr>
              <a:t>http://webappos.org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2373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0137"/>
            <a:ext cx="8229600" cy="857250"/>
          </a:xfrm>
        </p:spPr>
        <p:txBody>
          <a:bodyPr/>
          <a:lstStyle/>
          <a:p>
            <a:pPr algn="ctr"/>
            <a:r>
              <a:rPr lang="lv-LV" dirty="0" err="1"/>
              <a:t>Thank</a:t>
            </a:r>
            <a:r>
              <a:rPr lang="lv-LV" dirty="0"/>
              <a:t> </a:t>
            </a:r>
            <a:r>
              <a:rPr lang="lv-LV" dirty="0" err="1"/>
              <a:t>you</a:t>
            </a:r>
            <a:r>
              <a:rPr lang="lv-LV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644887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Specs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M</a:t>
            </a:r>
            <a:r>
              <a:rPr lang="en-US" dirty="0"/>
              <a:t>ore than </a:t>
            </a:r>
            <a:r>
              <a:rPr lang="lv-LV" dirty="0"/>
              <a:t>2</a:t>
            </a:r>
            <a:r>
              <a:rPr lang="en-US" dirty="0"/>
              <a:t>00 000 000 actions</a:t>
            </a:r>
            <a:br>
              <a:rPr lang="en-US" dirty="0"/>
            </a:br>
            <a:r>
              <a:rPr lang="en-US" dirty="0"/>
              <a:t>(10 GB per repository)</a:t>
            </a:r>
            <a:endParaRPr lang="lv-LV" dirty="0"/>
          </a:p>
          <a:p>
            <a:r>
              <a:rPr lang="en-US" dirty="0"/>
              <a:t>The </a:t>
            </a:r>
            <a:r>
              <a:rPr lang="lv-LV" b="1" dirty="0" err="1"/>
              <a:t>actions</a:t>
            </a:r>
            <a:r>
              <a:rPr lang="lv-LV" dirty="0"/>
              <a:t> </a:t>
            </a:r>
            <a:r>
              <a:rPr lang="lv-LV" dirty="0" err="1"/>
              <a:t>and</a:t>
            </a:r>
            <a:r>
              <a:rPr lang="lv-LV" dirty="0"/>
              <a:t> </a:t>
            </a:r>
            <a:r>
              <a:rPr lang="lv-LV" b="1" dirty="0" err="1"/>
              <a:t>strings</a:t>
            </a:r>
            <a:r>
              <a:rPr lang="lv-LV" dirty="0"/>
              <a:t> </a:t>
            </a:r>
            <a:r>
              <a:rPr lang="en-US" dirty="0"/>
              <a:t>arrays can grow independently up to 1,310,720,000 and 131,072,000</a:t>
            </a:r>
            <a:r>
              <a:rPr lang="lv-LV" dirty="0"/>
              <a:t>, </a:t>
            </a:r>
            <a:r>
              <a:rPr lang="lv-LV" dirty="0" err="1"/>
              <a:t>respectively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862126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500" y="949036"/>
            <a:ext cx="3966385" cy="332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56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33904" y="964116"/>
            <a:ext cx="1468582" cy="252456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  <a:p>
            <a:pPr algn="ctr"/>
            <a:endParaRPr lang="lv-LV" dirty="0"/>
          </a:p>
          <a:p>
            <a:pPr algn="ctr"/>
            <a:endParaRPr lang="lv-LV" dirty="0"/>
          </a:p>
          <a:p>
            <a:pPr algn="ctr"/>
            <a:endParaRPr lang="lv-LV" dirty="0"/>
          </a:p>
          <a:p>
            <a:pPr algn="ctr"/>
            <a:endParaRPr lang="lv-LV" dirty="0"/>
          </a:p>
          <a:p>
            <a:pPr algn="ctr"/>
            <a:endParaRPr lang="lv-LV" dirty="0"/>
          </a:p>
          <a:p>
            <a:pPr algn="ctr"/>
            <a:r>
              <a:rPr lang="lv-LV" dirty="0"/>
              <a:t>Server</a:t>
            </a:r>
          </a:p>
        </p:txBody>
      </p:sp>
      <p:pic>
        <p:nvPicPr>
          <p:cNvPr id="3076" name="Picture 4" descr="dsp by pgbrando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420" y="1269636"/>
            <a:ext cx="607550" cy="60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ebappos.org/ram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903" y="2086637"/>
            <a:ext cx="1270584" cy="27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artouf-89f502ad by Martou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968" y="2268261"/>
            <a:ext cx="1168541" cy="16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6100761" y="1361427"/>
            <a:ext cx="1064481" cy="24907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82" name="Picture 10" descr="Architetto remix - Orange grey man icon by alex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838" y="2656516"/>
            <a:ext cx="563447" cy="93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28265" y="2083594"/>
            <a:ext cx="596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 err="1"/>
              <a:t>vs</a:t>
            </a:r>
            <a:r>
              <a:rPr lang="lv-LV" sz="2800" dirty="0"/>
              <a:t>.</a:t>
            </a:r>
          </a:p>
        </p:txBody>
      </p:sp>
      <p:pic>
        <p:nvPicPr>
          <p:cNvPr id="3084" name="Picture 12" descr="Laptop by metalmariou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681" y="1044842"/>
            <a:ext cx="1561972" cy="156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2065504" y="1825828"/>
            <a:ext cx="1324947" cy="13852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/>
              <a:t>Issue 1: Server resources</a:t>
            </a:r>
          </a:p>
        </p:txBody>
      </p:sp>
    </p:spTree>
    <p:extLst>
      <p:ext uri="{BB962C8B-B14F-4D97-AF65-F5344CB8AC3E}">
        <p14:creationId xmlns:p14="http://schemas.microsoft.com/office/powerpoint/2010/main" val="3478842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2: Synchronization</a:t>
            </a:r>
            <a:endParaRPr lang="lv-LV" dirty="0"/>
          </a:p>
        </p:txBody>
      </p:sp>
      <p:grpSp>
        <p:nvGrpSpPr>
          <p:cNvPr id="4" name="Group 3"/>
          <p:cNvGrpSpPr/>
          <p:nvPr/>
        </p:nvGrpSpPr>
        <p:grpSpPr>
          <a:xfrm>
            <a:off x="1082382" y="1702387"/>
            <a:ext cx="1468582" cy="2524569"/>
            <a:chOff x="4722284" y="634604"/>
            <a:chExt cx="1468582" cy="2524569"/>
          </a:xfrm>
        </p:grpSpPr>
        <p:sp>
          <p:nvSpPr>
            <p:cNvPr id="5" name="Rounded Rectangle 4"/>
            <p:cNvSpPr/>
            <p:nvPr/>
          </p:nvSpPr>
          <p:spPr>
            <a:xfrm>
              <a:off x="4722284" y="634604"/>
              <a:ext cx="1468582" cy="252456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dirty="0"/>
            </a:p>
            <a:p>
              <a:pPr algn="ctr"/>
              <a:endParaRPr lang="lv-LV" dirty="0"/>
            </a:p>
            <a:p>
              <a:pPr algn="ctr"/>
              <a:endParaRPr lang="lv-LV" dirty="0"/>
            </a:p>
            <a:p>
              <a:pPr algn="ctr"/>
              <a:endParaRPr lang="lv-LV" dirty="0"/>
            </a:p>
            <a:p>
              <a:pPr algn="ctr"/>
              <a:endParaRPr lang="lv-LV" dirty="0"/>
            </a:p>
            <a:p>
              <a:pPr algn="ctr"/>
              <a:endParaRPr lang="lv-LV" dirty="0"/>
            </a:p>
            <a:p>
              <a:pPr algn="ctr"/>
              <a:r>
                <a:rPr lang="lv-LV" dirty="0"/>
                <a:t>Server</a:t>
              </a:r>
            </a:p>
          </p:txBody>
        </p:sp>
        <p:pic>
          <p:nvPicPr>
            <p:cNvPr id="6" name="Picture 4" descr="dsp by pgbrandoli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4420" y="1269636"/>
              <a:ext cx="607550" cy="607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://webappos.org/ram-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2903" y="2086637"/>
              <a:ext cx="1270584" cy="279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8" descr="Martouf-89f502ad by Martou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395" y="1594559"/>
            <a:ext cx="1720004" cy="243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2550964" y="1648870"/>
            <a:ext cx="3059322" cy="7344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574204" y="1710391"/>
            <a:ext cx="3454978" cy="8014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574204" y="1793404"/>
            <a:ext cx="3979979" cy="8363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561730" y="1934988"/>
            <a:ext cx="4352314" cy="8240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574204" y="2292323"/>
            <a:ext cx="3059322" cy="6354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574204" y="2353844"/>
            <a:ext cx="3478218" cy="7184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574204" y="2436857"/>
            <a:ext cx="4003219" cy="76202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561730" y="2578441"/>
            <a:ext cx="4375554" cy="7271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572496" y="2956619"/>
            <a:ext cx="3037790" cy="5132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550964" y="3018139"/>
            <a:ext cx="3478218" cy="5710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561730" y="3101152"/>
            <a:ext cx="3992453" cy="5838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574204" y="3242736"/>
            <a:ext cx="4339840" cy="5132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538490" y="3548518"/>
            <a:ext cx="3070088" cy="3083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538490" y="3610038"/>
            <a:ext cx="3488984" cy="3335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538490" y="3693051"/>
            <a:ext cx="4013985" cy="3594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463585" y="3834634"/>
            <a:ext cx="4448751" cy="3082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831879" y="4079418"/>
            <a:ext cx="290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delay, overhead, serialization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18985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Dilemma: </a:t>
            </a:r>
            <a:r>
              <a:rPr lang="lv-LV" dirty="0" err="1"/>
              <a:t>Existing</a:t>
            </a:r>
            <a:r>
              <a:rPr lang="lv-LV" dirty="0"/>
              <a:t> </a:t>
            </a:r>
            <a:r>
              <a:rPr lang="lv-LV" dirty="0" err="1"/>
              <a:t>Model</a:t>
            </a:r>
            <a:r>
              <a:rPr lang="lv-LV" dirty="0"/>
              <a:t> </a:t>
            </a:r>
            <a:r>
              <a:rPr lang="lv-LV" dirty="0" err="1"/>
              <a:t>Repositories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err="1">
                <a:solidFill>
                  <a:srgbClr val="00B050"/>
                </a:solidFill>
              </a:rPr>
              <a:t>Memory-efficient</a:t>
            </a:r>
            <a:r>
              <a:rPr lang="lv-LV" dirty="0">
                <a:solidFill>
                  <a:srgbClr val="00B050"/>
                </a:solidFill>
              </a:rPr>
              <a:t>, </a:t>
            </a:r>
            <a:r>
              <a:rPr lang="lv-LV" dirty="0" err="1"/>
              <a:t>but</a:t>
            </a:r>
            <a:br>
              <a:rPr lang="lv-LV" dirty="0"/>
            </a:br>
            <a:r>
              <a:rPr lang="lv-LV" dirty="0" err="1">
                <a:solidFill>
                  <a:srgbClr val="FF0000"/>
                </a:solidFill>
              </a:rPr>
              <a:t>not</a:t>
            </a:r>
            <a:r>
              <a:rPr lang="lv-LV" dirty="0">
                <a:solidFill>
                  <a:srgbClr val="FF0000"/>
                </a:solidFill>
              </a:rPr>
              <a:t> CPU-</a:t>
            </a:r>
            <a:r>
              <a:rPr lang="lv-LV" dirty="0" err="1">
                <a:solidFill>
                  <a:srgbClr val="FF0000"/>
                </a:solidFill>
              </a:rPr>
              <a:t>efficient</a:t>
            </a:r>
            <a:r>
              <a:rPr lang="lv-LV" dirty="0"/>
              <a:t> (</a:t>
            </a:r>
            <a:r>
              <a:rPr lang="lv-LV" dirty="0" err="1"/>
              <a:t>ECore</a:t>
            </a:r>
            <a:r>
              <a:rPr lang="lv-LV" dirty="0"/>
              <a:t>)</a:t>
            </a:r>
          </a:p>
          <a:p>
            <a:r>
              <a:rPr lang="lv-LV" dirty="0">
                <a:solidFill>
                  <a:srgbClr val="00B050"/>
                </a:solidFill>
              </a:rPr>
              <a:t>CPU-</a:t>
            </a:r>
            <a:r>
              <a:rPr lang="lv-LV" dirty="0" err="1">
                <a:solidFill>
                  <a:srgbClr val="00B050"/>
                </a:solidFill>
              </a:rPr>
              <a:t>efficient</a:t>
            </a:r>
            <a:r>
              <a:rPr lang="lv-LV" dirty="0">
                <a:solidFill>
                  <a:srgbClr val="00B050"/>
                </a:solidFill>
              </a:rPr>
              <a:t>, </a:t>
            </a:r>
            <a:r>
              <a:rPr lang="lv-LV" dirty="0" err="1"/>
              <a:t>but</a:t>
            </a:r>
            <a:br>
              <a:rPr lang="lv-LV" dirty="0"/>
            </a:br>
            <a:r>
              <a:rPr lang="lv-LV" dirty="0" err="1">
                <a:solidFill>
                  <a:srgbClr val="FF0000"/>
                </a:solidFill>
              </a:rPr>
              <a:t>not</a:t>
            </a:r>
            <a:r>
              <a:rPr lang="lv-LV" dirty="0">
                <a:solidFill>
                  <a:srgbClr val="FF0000"/>
                </a:solidFill>
              </a:rPr>
              <a:t> </a:t>
            </a:r>
            <a:r>
              <a:rPr lang="lv-LV" dirty="0" err="1">
                <a:solidFill>
                  <a:srgbClr val="FF0000"/>
                </a:solidFill>
              </a:rPr>
              <a:t>memory-efficient</a:t>
            </a:r>
            <a:r>
              <a:rPr lang="lv-LV" dirty="0">
                <a:solidFill>
                  <a:srgbClr val="FF0000"/>
                </a:solidFill>
              </a:rPr>
              <a:t> </a:t>
            </a:r>
            <a:r>
              <a:rPr lang="lv-LV" dirty="0"/>
              <a:t>(JR)</a:t>
            </a:r>
          </a:p>
        </p:txBody>
      </p:sp>
      <p:pic>
        <p:nvPicPr>
          <p:cNvPr id="4098" name="Picture 2" descr="Light Bulb On by palomaironi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263" y="1385454"/>
            <a:ext cx="1635590" cy="202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437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D7BC0B-DDA0-274E-A76E-CDA24EC85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65" y="818706"/>
            <a:ext cx="8229600" cy="300901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We propose</a:t>
            </a:r>
            <a:br>
              <a:rPr lang="en-US" dirty="0"/>
            </a:br>
            <a:r>
              <a:rPr lang="en-US" dirty="0"/>
              <a:t>“AR” (Actions Repository)</a:t>
            </a:r>
            <a:br>
              <a:rPr lang="en-US" dirty="0"/>
            </a:br>
            <a:br>
              <a:rPr lang="en-US" dirty="0"/>
            </a:br>
            <a:r>
              <a:rPr lang="en-US" sz="3600" dirty="0">
                <a:hlinkClick r:id="rId2"/>
              </a:rPr>
              <a:t>http://webappos.org/dev/ar</a:t>
            </a:r>
            <a:r>
              <a:rPr lang="en-US" sz="3600" dirty="0"/>
              <a:t> 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23E523-4A00-944C-84AD-8F70F2D90689}"/>
              </a:ext>
            </a:extLst>
          </p:cNvPr>
          <p:cNvSpPr txBox="1"/>
          <p:nvPr/>
        </p:nvSpPr>
        <p:spPr>
          <a:xfrm>
            <a:off x="5564149" y="2323213"/>
            <a:ext cx="3303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Both CPU- and memory-efficient!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412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2460</TotalTime>
  <Words>1139</Words>
  <Application>Microsoft Macintosh PowerPoint</Application>
  <PresentationFormat>Экран (16:9)</PresentationFormat>
  <Paragraphs>336</Paragraphs>
  <Slides>55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55</vt:i4>
      </vt:variant>
    </vt:vector>
  </HeadingPairs>
  <TitlesOfParts>
    <vt:vector size="59" baseType="lpstr">
      <vt:lpstr>Arial</vt:lpstr>
      <vt:lpstr>Calibri</vt:lpstr>
      <vt:lpstr>Office Theme</vt:lpstr>
      <vt:lpstr>Office Theme</vt:lpstr>
      <vt:lpstr>Efficient Model Repository for Web Applications Sergejs Kozlovičs Institute of Mathematics and Computer Science, University of Latvia (Riga, Latvia)</vt:lpstr>
      <vt:lpstr>Model Repository (Model Storage)</vt:lpstr>
      <vt:lpstr>Models and Transformations</vt:lpstr>
      <vt:lpstr>The Big Problem</vt:lpstr>
      <vt:lpstr>The Big Problem</vt:lpstr>
      <vt:lpstr>Issue 1: Server resources</vt:lpstr>
      <vt:lpstr>Issue 2: Synchronization</vt:lpstr>
      <vt:lpstr>Dilemma: Existing Model Repositories</vt:lpstr>
      <vt:lpstr>We propose “AR” (Actions Repository)  http://webappos.org/dev/ar </vt:lpstr>
      <vt:lpstr>API</vt:lpstr>
      <vt:lpstr>Multiple Meta-Levels</vt:lpstr>
      <vt:lpstr>Šostaks’ conjecture</vt:lpstr>
      <vt:lpstr>Šostaks’ conjecture</vt:lpstr>
      <vt:lpstr>Šostaks’ conjecture</vt:lpstr>
      <vt:lpstr>Existing APIs</vt:lpstr>
      <vt:lpstr>RAAPI (Repository Access API)  webappos.org/dev/raapi</vt:lpstr>
      <vt:lpstr>RAAPI Basics</vt:lpstr>
      <vt:lpstr>RAAPI Is Simple (Low-Level API)</vt:lpstr>
      <vt:lpstr>RAAPI Is Simple (Low-Level API)</vt:lpstr>
      <vt:lpstr>RAAPI is Meta-Metamodel Agnostic</vt:lpstr>
      <vt:lpstr>Encoding</vt:lpstr>
      <vt:lpstr>RAAPI</vt:lpstr>
      <vt:lpstr>RAAPI</vt:lpstr>
      <vt:lpstr>Презентация PowerPoint</vt:lpstr>
      <vt:lpstr>Repository “Assembler”</vt:lpstr>
      <vt:lpstr>Repository “Assembler”</vt:lpstr>
      <vt:lpstr>Encoding</vt:lpstr>
      <vt:lpstr>Implementation</vt:lpstr>
      <vt:lpstr>Delete-actions?</vt:lpstr>
      <vt:lpstr>Delete-actions?</vt:lpstr>
      <vt:lpstr>Re-arrange (shifting)</vt:lpstr>
      <vt:lpstr>Re-arrange</vt:lpstr>
      <vt:lpstr>Model Synchronization</vt:lpstr>
      <vt:lpstr>Model Synchronization</vt:lpstr>
      <vt:lpstr>Model Synchronization</vt:lpstr>
      <vt:lpstr>How to implement all RAAPI operations efficiently?</vt:lpstr>
      <vt:lpstr>We have: the actions and strings arrays</vt:lpstr>
      <vt:lpstr>Just 3 Additional Maps! (linear space!)</vt:lpstr>
      <vt:lpstr>Just 3 Additional Maps (1)</vt:lpstr>
      <vt:lpstr>Just 3 Additional Maps (2)</vt:lpstr>
      <vt:lpstr>Just 3 Additional Maps (3)</vt:lpstr>
      <vt:lpstr>linkExists(obj ref A, obj ref B, assoc ref)</vt:lpstr>
      <vt:lpstr>Binary search with deleted elements</vt:lpstr>
      <vt:lpstr>Cascade Delete</vt:lpstr>
      <vt:lpstr>AR is an in-memory repository. How to provide enough memory for multiple connected users?</vt:lpstr>
      <vt:lpstr>Memory-Mapped Files! (Memory that is efficiently swapped by the OS)</vt:lpstr>
      <vt:lpstr>Memory-Mapped Files</vt:lpstr>
      <vt:lpstr>Memory-Mapped Files</vt:lpstr>
      <vt:lpstr>Results: CPU</vt:lpstr>
      <vt:lpstr>Results: Memory</vt:lpstr>
      <vt:lpstr>Results: Memory</vt:lpstr>
      <vt:lpstr>Презентация PowerPoint</vt:lpstr>
      <vt:lpstr>Thank you!</vt:lpstr>
      <vt:lpstr>Specs</vt:lpstr>
      <vt:lpstr>Презентация PowerPoint</vt:lpstr>
    </vt:vector>
  </TitlesOfParts>
  <Company>E Forma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Ardis Markss</dc:creator>
  <cp:lastModifiedBy>Sergejs Kozlovics</cp:lastModifiedBy>
  <cp:revision>121</cp:revision>
  <dcterms:created xsi:type="dcterms:W3CDTF">2017-04-10T12:37:28Z</dcterms:created>
  <dcterms:modified xsi:type="dcterms:W3CDTF">2018-07-02T07:40:44Z</dcterms:modified>
</cp:coreProperties>
</file>